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22"/>
  </p:notesMasterIdLst>
  <p:handoutMasterIdLst>
    <p:handoutMasterId r:id="rId23"/>
  </p:handoutMasterIdLst>
  <p:sldIdLst>
    <p:sldId id="298" r:id="rId2"/>
    <p:sldId id="315" r:id="rId3"/>
    <p:sldId id="318" r:id="rId4"/>
    <p:sldId id="314" r:id="rId5"/>
    <p:sldId id="320" r:id="rId6"/>
    <p:sldId id="284" r:id="rId7"/>
    <p:sldId id="299" r:id="rId8"/>
    <p:sldId id="306" r:id="rId9"/>
    <p:sldId id="313" r:id="rId10"/>
    <p:sldId id="302" r:id="rId11"/>
    <p:sldId id="305" r:id="rId12"/>
    <p:sldId id="307" r:id="rId13"/>
    <p:sldId id="308" r:id="rId14"/>
    <p:sldId id="309" r:id="rId15"/>
    <p:sldId id="300" r:id="rId16"/>
    <p:sldId id="310" r:id="rId17"/>
    <p:sldId id="311" r:id="rId18"/>
    <p:sldId id="312" r:id="rId19"/>
    <p:sldId id="321" r:id="rId20"/>
    <p:sldId id="31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99CC"/>
    <a:srgbClr val="66FFCC"/>
    <a:srgbClr val="66FF99"/>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2715" autoAdjust="0"/>
  </p:normalViewPr>
  <p:slideViewPr>
    <p:cSldViewPr snapToGrid="0">
      <p:cViewPr varScale="1">
        <p:scale>
          <a:sx n="131" d="100"/>
          <a:sy n="131" d="100"/>
        </p:scale>
        <p:origin x="288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F21B60-9EE2-5214-CC03-3C5887B9C5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Data Journalism</a:t>
            </a:r>
          </a:p>
        </p:txBody>
      </p:sp>
      <p:sp>
        <p:nvSpPr>
          <p:cNvPr id="3" name="Date Placeholder 2">
            <a:extLst>
              <a:ext uri="{FF2B5EF4-FFF2-40B4-BE49-F238E27FC236}">
                <a16:creationId xmlns:a16="http://schemas.microsoft.com/office/drawing/2014/main" id="{F6F1B12C-9477-1A74-D6BC-A2751963BD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15028D-9683-4553-83CC-0CC966487FED}" type="datetime1">
              <a:rPr lang="en-IN" smtClean="0"/>
              <a:t>07-04-2025</a:t>
            </a:fld>
            <a:endParaRPr lang="en-IN" dirty="0"/>
          </a:p>
        </p:txBody>
      </p:sp>
      <p:sp>
        <p:nvSpPr>
          <p:cNvPr id="4" name="Footer Placeholder 3">
            <a:extLst>
              <a:ext uri="{FF2B5EF4-FFF2-40B4-BE49-F238E27FC236}">
                <a16:creationId xmlns:a16="http://schemas.microsoft.com/office/drawing/2014/main" id="{DABCBEA3-531A-38DC-CBE8-9276782F49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Budha Sree M</a:t>
            </a:r>
          </a:p>
        </p:txBody>
      </p:sp>
      <p:sp>
        <p:nvSpPr>
          <p:cNvPr id="5" name="Slide Number Placeholder 4">
            <a:extLst>
              <a:ext uri="{FF2B5EF4-FFF2-40B4-BE49-F238E27FC236}">
                <a16:creationId xmlns:a16="http://schemas.microsoft.com/office/drawing/2014/main" id="{8C53032F-BACF-5D3C-5235-1F475D0BFD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77300F-481F-4B47-9041-987E1AE6AF45}" type="slidenum">
              <a:rPr lang="en-IN" smtClean="0"/>
              <a:t>‹#›</a:t>
            </a:fld>
            <a:endParaRPr lang="en-IN" dirty="0"/>
          </a:p>
        </p:txBody>
      </p:sp>
    </p:spTree>
    <p:extLst>
      <p:ext uri="{BB962C8B-B14F-4D97-AF65-F5344CB8AC3E}">
        <p14:creationId xmlns:p14="http://schemas.microsoft.com/office/powerpoint/2010/main" val="422276840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Data Journalism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7620B-CD16-4E7D-BE79-8A93E8ACF1C7}" type="datetime1">
              <a:rPr lang="en-IN" smtClean="0"/>
              <a:t>07-04-2025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dirty="0"/>
              <a:t>Budha Sree M</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AA2E0-CDCA-4341-813C-E1C6B3664D7A}" type="slidenum">
              <a:rPr lang="en-IN" smtClean="0"/>
              <a:t>‹#›</a:t>
            </a:fld>
            <a:endParaRPr lang="en-IN" dirty="0"/>
          </a:p>
        </p:txBody>
      </p:sp>
    </p:spTree>
    <p:extLst>
      <p:ext uri="{BB962C8B-B14F-4D97-AF65-F5344CB8AC3E}">
        <p14:creationId xmlns:p14="http://schemas.microsoft.com/office/powerpoint/2010/main" val="88195776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Tree>
    <p:extLst>
      <p:ext uri="{BB962C8B-B14F-4D97-AF65-F5344CB8AC3E}">
        <p14:creationId xmlns:p14="http://schemas.microsoft.com/office/powerpoint/2010/main" val="2351902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652F5-5A10-B314-CB2E-4583E1D39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DE2F2D-3DFC-96E8-6040-7ED51A26A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1EC89-3B9A-D8B1-7935-0BA43B41041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8789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8F351-ED6B-DACD-9CBA-C7A9B666E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36B25-E07A-891E-8CDC-AD43C7711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CCE1A-3033-B13B-D673-43CACF45AB7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04926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9B72-5AC2-4A02-FB57-0A0DFC0D9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265F2-4D90-E014-0EA1-C51CF0B33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BEE57F-FDA7-15AC-610A-C35F572D5A18}"/>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331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19622-0C28-14BD-6E36-CDC1FCAAA3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76996-9C51-D3BA-3F3F-12E4F500C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1ABFB-0B25-2840-E3E8-8F66828410B7}"/>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087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A7DC3-3D2A-E195-56CD-E9133AA0F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09833-5A08-A948-E19A-CD4BD6DDD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FAF1-0C79-4674-9C05-02138D81075F}"/>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42837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08FB-0A60-6EC3-8789-7875FAA85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4E8695-E865-5701-362A-AF8D77CF8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64FBC-D77E-B8C9-19B4-9FFB44CDFD2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25218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392D-AFF2-F9CA-5227-A97E5D9BA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63169-9F2A-B4BF-0C11-C7CD1B99E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1580F-BAB3-4658-4365-FFEBDC2B5D8D}"/>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8945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95F00-6A38-2E5A-B1CF-61068E8F6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4CAAF-F3AA-5564-1D92-495FF909FD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FFBA1-F479-F1B9-0CC3-9F6CD35DA49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35526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0735A-7D8D-D760-4E9A-75C3C4D69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A70F-1AC7-DC59-1C56-87289ED5C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63EAA-B03F-70F9-D053-9942337859A1}"/>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84485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F7077-564A-BF6C-A832-898C7826C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F77C6-9D4B-36DB-1262-A9C9A402C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5E0F7-7580-653D-0FD9-8188CCE6A5F7}"/>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4822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2924-3B47-AD7A-7B9D-9FC047D45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A8326-D861-8EC3-920D-A50FF5340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9C07-6794-EAF9-132A-3203FF207F2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3352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43C6-0904-0B46-B10A-E2E2F6479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903A2E-82F7-51AA-56B7-7168C659E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1CA783-3E33-7D6D-DAF0-BBCBEBA87E02}"/>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1976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A8549-1A08-27CB-7190-EE536346E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362BD1-B8A0-60F7-F192-3585C6E9F3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AD6CB-E851-E115-6AD2-A46E438DAECD}"/>
              </a:ext>
            </a:extLst>
          </p:cNvPr>
          <p:cNvSpPr>
            <a:spLocks noGrp="1"/>
          </p:cNvSpPr>
          <p:nvPr>
            <p:ph type="body" idx="1"/>
          </p:nvPr>
        </p:nvSpPr>
        <p:spPr/>
        <p:txBody>
          <a:bodyPr/>
          <a:lstStyle/>
          <a:p>
            <a:endParaRPr lang="en-IN" b="0" i="0" u="none" strike="noStrike" dirty="0">
              <a:solidFill>
                <a:srgbClr val="00549E"/>
              </a:solidFill>
              <a:effectLst/>
              <a:latin typeface="Source Sans Pro" panose="020B0503030403020204" pitchFamily="34" charset="0"/>
            </a:endParaRPr>
          </a:p>
          <a:p>
            <a:endParaRPr lang="en-IN" dirty="0"/>
          </a:p>
          <a:p>
            <a:endParaRPr lang="en-IN" dirty="0"/>
          </a:p>
          <a:p>
            <a:endParaRPr lang="en-IN" dirty="0"/>
          </a:p>
        </p:txBody>
      </p:sp>
    </p:spTree>
    <p:extLst>
      <p:ext uri="{BB962C8B-B14F-4D97-AF65-F5344CB8AC3E}">
        <p14:creationId xmlns:p14="http://schemas.microsoft.com/office/powerpoint/2010/main" val="384359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F860E-AD2D-864D-2FE1-2D6DDD0ED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2016A-0EE2-CEE1-7406-CF3C048FB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13485-F98F-8E95-C33C-4E6C7067E34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72560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Data is not available for </a:t>
            </a:r>
            <a:r>
              <a:rPr lang="en-IN" b="0" i="0" dirty="0">
                <a:solidFill>
                  <a:srgbClr val="54595D"/>
                </a:solidFill>
                <a:effectLst/>
                <a:latin typeface="Arial" panose="020B0604020202020204" pitchFamily="34" charset="0"/>
              </a:rPr>
              <a:t>Claimed territories: A. Gilgit B. Ladakh (Baltistan) C. Gilgit Wazarat</a:t>
            </a:r>
            <a:endParaRPr lang="en-IN" dirty="0"/>
          </a:p>
        </p:txBody>
      </p:sp>
    </p:spTree>
    <p:extLst>
      <p:ext uri="{BB962C8B-B14F-4D97-AF65-F5344CB8AC3E}">
        <p14:creationId xmlns:p14="http://schemas.microsoft.com/office/powerpoint/2010/main" val="81464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1231-910A-A27B-A0F3-EC871E6A70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529B5-27AE-35F0-4F38-A21D76260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EDC80-3359-FB03-E495-D9CB346186C6}"/>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7383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6EC6C-65E3-CE22-EC98-513FB0B61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DAC84-9966-2E71-BB90-4EB09070A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86D1BE-7803-74BA-6A2F-700885E7445A}"/>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85588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16E9C-F62A-0E99-BBB1-13DD96895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77528-5D97-6C75-E730-D18EBE6C8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98BCAF-1D2D-32C9-3E65-1D8FE523603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8514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mj-lt"/>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ea typeface="Cambria Math" panose="020405030504060302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mj-lt"/>
              </a:defRPr>
            </a:lvl1pPr>
          </a:lstStyle>
          <a:p>
            <a:fld id="{A7AB2A06-9A76-47B4-9F06-F269563053F1}" type="datetime1">
              <a:rPr lang="en-IN" smtClean="0"/>
              <a:pPr/>
              <a:t>07-04-2025</a:t>
            </a:fld>
            <a:endParaRPr lang="en-IN" dirty="0"/>
          </a:p>
        </p:txBody>
      </p:sp>
      <p:sp>
        <p:nvSpPr>
          <p:cNvPr id="5" name="Footer Placeholder 4"/>
          <p:cNvSpPr>
            <a:spLocks noGrp="1"/>
          </p:cNvSpPr>
          <p:nvPr>
            <p:ph type="ftr" sz="quarter" idx="11"/>
          </p:nvPr>
        </p:nvSpPr>
        <p:spPr/>
        <p:txBody>
          <a:bodyPr/>
          <a:lstStyle>
            <a:lvl1pPr>
              <a:defRPr>
                <a:latin typeface="+mj-lt"/>
              </a:defRPr>
            </a:lvl1pPr>
          </a:lstStyle>
          <a:p>
            <a:r>
              <a:rPr lang="en-GB" dirty="0"/>
              <a:t>One Nation, Two Maps: SDG Accountability in India</a:t>
            </a:r>
            <a:endParaRPr lang="en-IN" dirty="0"/>
          </a:p>
        </p:txBody>
      </p:sp>
      <p:sp>
        <p:nvSpPr>
          <p:cNvPr id="6" name="Slide Number Placeholder 5"/>
          <p:cNvSpPr>
            <a:spLocks noGrp="1"/>
          </p:cNvSpPr>
          <p:nvPr>
            <p:ph type="sldNum" sz="quarter" idx="12"/>
          </p:nvPr>
        </p:nvSpPr>
        <p:spPr/>
        <p:txBody>
          <a:bodyPr/>
          <a:lstStyle>
            <a:lvl1pPr>
              <a:defRPr>
                <a:latin typeface="+mj-lt"/>
              </a:defRPr>
            </a:lvl1pPr>
          </a:lstStyle>
          <a:p>
            <a:fld id="{6EBA8149-75C9-4114-A48F-B4823580152A}" type="slidenum">
              <a:rPr lang="en-IN" smtClean="0"/>
              <a:pPr/>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41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D59FD-30DF-4DE2-9302-7B957E62ED9C}" type="datetime1">
              <a:rPr lang="en-IN" smtClean="0"/>
              <a:t>07-04-2025</a:t>
            </a:fld>
            <a:endParaRPr lang="en-IN" dirty="0"/>
          </a:p>
        </p:txBody>
      </p:sp>
      <p:sp>
        <p:nvSpPr>
          <p:cNvPr id="5" name="Footer Placeholder 4"/>
          <p:cNvSpPr>
            <a:spLocks noGrp="1"/>
          </p:cNvSpPr>
          <p:nvPr>
            <p:ph type="ftr" sz="quarter" idx="11"/>
          </p:nvPr>
        </p:nvSpPr>
        <p:spPr/>
        <p:txBody>
          <a:bodyPr/>
          <a:lstStyle/>
          <a:p>
            <a:r>
              <a:rPr lang="en-GB" dirty="0"/>
              <a:t>One Nation, Two Maps: SDG Accountability in India</a:t>
            </a:r>
            <a:endParaRPr lang="en-IN" dirty="0"/>
          </a:p>
        </p:txBody>
      </p:sp>
      <p:sp>
        <p:nvSpPr>
          <p:cNvPr id="6" name="Slide Number Placeholder 5"/>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296031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59DD28-9725-4093-82D7-B809245E7961}" type="datetime1">
              <a:rPr lang="en-IN" smtClean="0"/>
              <a:t>07-04-2025</a:t>
            </a:fld>
            <a:endParaRPr lang="en-IN" dirty="0"/>
          </a:p>
        </p:txBody>
      </p:sp>
      <p:sp>
        <p:nvSpPr>
          <p:cNvPr id="5" name="Footer Placeholder 4"/>
          <p:cNvSpPr>
            <a:spLocks noGrp="1"/>
          </p:cNvSpPr>
          <p:nvPr>
            <p:ph type="ftr" sz="quarter" idx="11"/>
          </p:nvPr>
        </p:nvSpPr>
        <p:spPr/>
        <p:txBody>
          <a:bodyPr/>
          <a:lstStyle/>
          <a:p>
            <a:r>
              <a:rPr lang="en-GB" dirty="0"/>
              <a:t>One Nation, Two Maps: SDG Accountability in India</a:t>
            </a:r>
            <a:endParaRPr lang="en-IN" dirty="0"/>
          </a:p>
        </p:txBody>
      </p:sp>
      <p:sp>
        <p:nvSpPr>
          <p:cNvPr id="6" name="Slide Number Placeholder 5"/>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2123425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E8FD28-0CE0-4D3C-AB89-6FD8A1EA375E}" type="datetime1">
              <a:rPr lang="en-IN" smtClean="0"/>
              <a:t>07-04-2025</a:t>
            </a:fld>
            <a:endParaRPr lang="en-IN" dirty="0"/>
          </a:p>
        </p:txBody>
      </p:sp>
      <p:sp>
        <p:nvSpPr>
          <p:cNvPr id="5" name="Footer Placeholder 4"/>
          <p:cNvSpPr>
            <a:spLocks noGrp="1"/>
          </p:cNvSpPr>
          <p:nvPr>
            <p:ph type="ftr" sz="quarter" idx="11"/>
          </p:nvPr>
        </p:nvSpPr>
        <p:spPr/>
        <p:txBody>
          <a:bodyPr/>
          <a:lstStyle/>
          <a:p>
            <a:r>
              <a:rPr lang="en-GB" dirty="0"/>
              <a:t>One Nation, Two Maps: SDG Accountability in India</a:t>
            </a:r>
            <a:endParaRPr lang="en-IN" dirty="0"/>
          </a:p>
        </p:txBody>
      </p:sp>
      <p:sp>
        <p:nvSpPr>
          <p:cNvPr id="6" name="Slide Number Placeholder 5"/>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358506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53144F-341D-4A6C-9B31-D224DAE7085A}" type="datetime1">
              <a:rPr lang="en-IN" smtClean="0"/>
              <a:t>07-04-2025</a:t>
            </a:fld>
            <a:endParaRPr lang="en-IN" dirty="0"/>
          </a:p>
        </p:txBody>
      </p:sp>
      <p:sp>
        <p:nvSpPr>
          <p:cNvPr id="5" name="Footer Placeholder 4"/>
          <p:cNvSpPr>
            <a:spLocks noGrp="1"/>
          </p:cNvSpPr>
          <p:nvPr>
            <p:ph type="ftr" sz="quarter" idx="11"/>
          </p:nvPr>
        </p:nvSpPr>
        <p:spPr/>
        <p:txBody>
          <a:bodyPr/>
          <a:lstStyle/>
          <a:p>
            <a:r>
              <a:rPr lang="en-GB" dirty="0"/>
              <a:t>One Nation, Two Maps: SDG Accountability in India</a:t>
            </a:r>
            <a:endParaRPr lang="en-IN" dirty="0"/>
          </a:p>
        </p:txBody>
      </p:sp>
      <p:sp>
        <p:nvSpPr>
          <p:cNvPr id="6" name="Slide Number Placeholder 5"/>
          <p:cNvSpPr>
            <a:spLocks noGrp="1"/>
          </p:cNvSpPr>
          <p:nvPr>
            <p:ph type="sldNum" sz="quarter" idx="12"/>
          </p:nvPr>
        </p:nvSpPr>
        <p:spPr/>
        <p:txBody>
          <a:bodyPr/>
          <a:lstStyle/>
          <a:p>
            <a:fld id="{6EBA8149-75C9-4114-A48F-B4823580152A}"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178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46C96-233A-4DCC-8310-D12BB0C6657A}" type="datetime1">
              <a:rPr lang="en-IN" smtClean="0"/>
              <a:t>07-04-2025</a:t>
            </a:fld>
            <a:endParaRPr lang="en-IN" dirty="0"/>
          </a:p>
        </p:txBody>
      </p:sp>
      <p:sp>
        <p:nvSpPr>
          <p:cNvPr id="6" name="Footer Placeholder 5"/>
          <p:cNvSpPr>
            <a:spLocks noGrp="1"/>
          </p:cNvSpPr>
          <p:nvPr>
            <p:ph type="ftr" sz="quarter" idx="11"/>
          </p:nvPr>
        </p:nvSpPr>
        <p:spPr/>
        <p:txBody>
          <a:bodyPr/>
          <a:lstStyle/>
          <a:p>
            <a:r>
              <a:rPr lang="en-GB" dirty="0"/>
              <a:t>One Nation, Two Maps: SDG Accountability in India</a:t>
            </a:r>
            <a:endParaRPr lang="en-IN" dirty="0"/>
          </a:p>
        </p:txBody>
      </p:sp>
      <p:sp>
        <p:nvSpPr>
          <p:cNvPr id="7" name="Slide Number Placeholder 6"/>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1656283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D79542-C45D-446C-9F40-F44CC3FCF544}" type="datetime1">
              <a:rPr lang="en-IN" smtClean="0"/>
              <a:t>07-04-2025</a:t>
            </a:fld>
            <a:endParaRPr lang="en-IN" dirty="0"/>
          </a:p>
        </p:txBody>
      </p:sp>
      <p:sp>
        <p:nvSpPr>
          <p:cNvPr id="8" name="Footer Placeholder 7"/>
          <p:cNvSpPr>
            <a:spLocks noGrp="1"/>
          </p:cNvSpPr>
          <p:nvPr>
            <p:ph type="ftr" sz="quarter" idx="11"/>
          </p:nvPr>
        </p:nvSpPr>
        <p:spPr/>
        <p:txBody>
          <a:bodyPr/>
          <a:lstStyle/>
          <a:p>
            <a:r>
              <a:rPr lang="en-GB" dirty="0"/>
              <a:t>One Nation, Two Maps: SDG Accountability in India</a:t>
            </a:r>
            <a:endParaRPr lang="en-IN" dirty="0"/>
          </a:p>
        </p:txBody>
      </p:sp>
      <p:sp>
        <p:nvSpPr>
          <p:cNvPr id="9" name="Slide Number Placeholder 8"/>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4037413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41EA6C-65FC-4780-9AF8-757C0A8F7904}" type="datetime1">
              <a:rPr lang="en-IN" smtClean="0"/>
              <a:t>07-04-2025</a:t>
            </a:fld>
            <a:endParaRPr lang="en-IN" dirty="0"/>
          </a:p>
        </p:txBody>
      </p:sp>
      <p:sp>
        <p:nvSpPr>
          <p:cNvPr id="4" name="Footer Placeholder 3"/>
          <p:cNvSpPr>
            <a:spLocks noGrp="1"/>
          </p:cNvSpPr>
          <p:nvPr>
            <p:ph type="ftr" sz="quarter" idx="11"/>
          </p:nvPr>
        </p:nvSpPr>
        <p:spPr/>
        <p:txBody>
          <a:bodyPr/>
          <a:lstStyle/>
          <a:p>
            <a:r>
              <a:rPr lang="en-GB" dirty="0"/>
              <a:t>One Nation, Two Maps: SDG Accountability in India</a:t>
            </a:r>
            <a:endParaRPr lang="en-IN" dirty="0"/>
          </a:p>
        </p:txBody>
      </p:sp>
      <p:sp>
        <p:nvSpPr>
          <p:cNvPr id="5" name="Slide Number Placeholder 4"/>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296410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1E06AB-66AA-46F9-8711-DC0DE09C8DA1}" type="datetime1">
              <a:rPr lang="en-IN" smtClean="0"/>
              <a:t>07-04-2025</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GB" dirty="0"/>
              <a:t>One Nation, Two Maps: SDG Accountability in India</a:t>
            </a:r>
            <a:endParaRPr lang="en-IN" dirty="0"/>
          </a:p>
        </p:txBody>
      </p:sp>
      <p:sp>
        <p:nvSpPr>
          <p:cNvPr id="9" name="Slide Number Placeholder 8"/>
          <p:cNvSpPr>
            <a:spLocks noGrp="1"/>
          </p:cNvSpPr>
          <p:nvPr>
            <p:ph type="sldNum" sz="quarter" idx="12"/>
          </p:nvPr>
        </p:nvSpPr>
        <p:spPr/>
        <p:txBody>
          <a:bodyPr/>
          <a:lstStyle/>
          <a:p>
            <a:fld id="{6EBA8149-75C9-4114-A48F-B4823580152A}" type="slidenum">
              <a:rPr lang="en-IN" smtClean="0"/>
              <a:t>‹#›</a:t>
            </a:fld>
            <a:endParaRPr lang="en-IN" dirty="0"/>
          </a:p>
        </p:txBody>
      </p:sp>
    </p:spTree>
    <p:extLst>
      <p:ext uri="{BB962C8B-B14F-4D97-AF65-F5344CB8AC3E}">
        <p14:creationId xmlns:p14="http://schemas.microsoft.com/office/powerpoint/2010/main" val="2205172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29048C-37A3-4805-8B2D-92DDDA5D555D}" type="datetime1">
              <a:rPr lang="en-IN" smtClean="0"/>
              <a:t>07-04-2025</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GB" dirty="0"/>
              <a:t>One Nation, Two Maps: SDG Accountability in India</a:t>
            </a:r>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EBA8149-75C9-4114-A48F-B4823580152A}" type="slidenum">
              <a:rPr lang="en-IN" smtClean="0"/>
              <a:t>‹#›</a:t>
            </a:fld>
            <a:endParaRPr lang="en-IN" dirty="0"/>
          </a:p>
        </p:txBody>
      </p:sp>
    </p:spTree>
    <p:extLst>
      <p:ext uri="{BB962C8B-B14F-4D97-AF65-F5344CB8AC3E}">
        <p14:creationId xmlns:p14="http://schemas.microsoft.com/office/powerpoint/2010/main" val="169771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mbria Math" panose="02040503050406030204" pitchFamily="18" charset="0"/>
                <a:ea typeface="Cambria Math" panose="02040503050406030204" pitchFamily="18" charset="0"/>
              </a:defRPr>
            </a:lvl1pPr>
          </a:lstStyle>
          <a:p>
            <a:fld id="{2AFCE784-674F-44B7-BF14-66C98D363EBC}" type="datetime1">
              <a:rPr lang="en-IN" smtClean="0"/>
              <a:t>07-04-2025</a:t>
            </a:fld>
            <a:endParaRPr lang="en-IN" dirty="0"/>
          </a:p>
        </p:txBody>
      </p:sp>
      <p:sp>
        <p:nvSpPr>
          <p:cNvPr id="6" name="Footer Placeholder 5"/>
          <p:cNvSpPr>
            <a:spLocks noGrp="1"/>
          </p:cNvSpPr>
          <p:nvPr>
            <p:ph type="ftr" sz="quarter" idx="11"/>
          </p:nvPr>
        </p:nvSpPr>
        <p:spPr/>
        <p:txBody>
          <a:bodyPr/>
          <a:lstStyle>
            <a:lvl1pPr>
              <a:defRPr>
                <a:latin typeface="Cambria Math" panose="02040503050406030204" pitchFamily="18" charset="0"/>
                <a:ea typeface="Cambria Math" panose="02040503050406030204" pitchFamily="18" charset="0"/>
              </a:defRPr>
            </a:lvl1pPr>
          </a:lstStyle>
          <a:p>
            <a:r>
              <a:rPr lang="en-GB" dirty="0"/>
              <a:t>One Nation, Two Maps: SDG Accountability in India</a:t>
            </a:r>
            <a:endParaRPr lang="en-IN" dirty="0"/>
          </a:p>
        </p:txBody>
      </p:sp>
      <p:sp>
        <p:nvSpPr>
          <p:cNvPr id="7" name="Slide Number Placeholder 6"/>
          <p:cNvSpPr>
            <a:spLocks noGrp="1"/>
          </p:cNvSpPr>
          <p:nvPr>
            <p:ph type="sldNum" sz="quarter" idx="12"/>
          </p:nvPr>
        </p:nvSpPr>
        <p:spPr/>
        <p:txBody>
          <a:bodyPr/>
          <a:lstStyle>
            <a:lvl1pPr>
              <a:defRPr>
                <a:latin typeface="Cambria Math" panose="02040503050406030204" pitchFamily="18" charset="0"/>
                <a:ea typeface="Cambria Math" panose="02040503050406030204" pitchFamily="18" charset="0"/>
              </a:defRPr>
            </a:lvl1pPr>
          </a:lstStyle>
          <a:p>
            <a:fld id="{6EBA8149-75C9-4114-A48F-B4823580152A}" type="slidenum">
              <a:rPr lang="en-IN" smtClean="0"/>
              <a:pPr/>
              <a:t>‹#›</a:t>
            </a:fld>
            <a:endParaRPr lang="en-IN" dirty="0"/>
          </a:p>
        </p:txBody>
      </p:sp>
    </p:spTree>
    <p:extLst>
      <p:ext uri="{BB962C8B-B14F-4D97-AF65-F5344CB8AC3E}">
        <p14:creationId xmlns:p14="http://schemas.microsoft.com/office/powerpoint/2010/main" val="2329171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Cambria Math" panose="02040503050406030204" pitchFamily="18" charset="0"/>
                <a:ea typeface="Cambria Math" panose="02040503050406030204" pitchFamily="18" charset="0"/>
              </a:defRPr>
            </a:lvl1pPr>
          </a:lstStyle>
          <a:p>
            <a:fld id="{AD3219F5-F66E-4ACB-8A2B-72B90968606D}" type="datetime1">
              <a:rPr lang="en-IN" smtClean="0"/>
              <a:t>07-04-2025</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Cambria Math" panose="02040503050406030204" pitchFamily="18" charset="0"/>
                <a:ea typeface="Cambria Math" panose="02040503050406030204" pitchFamily="18" charset="0"/>
              </a:defRPr>
            </a:lvl1pPr>
          </a:lstStyle>
          <a:p>
            <a:r>
              <a:rPr lang="en-GB" dirty="0"/>
              <a:t>One Nation, Two Maps: SDG Accountability in India</a:t>
            </a:r>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Cambria Math" panose="02040503050406030204" pitchFamily="18" charset="0"/>
                <a:ea typeface="Cambria Math" panose="02040503050406030204" pitchFamily="18" charset="0"/>
              </a:defRPr>
            </a:lvl1pPr>
          </a:lstStyle>
          <a:p>
            <a:fld id="{6EBA8149-75C9-4114-A48F-B4823580152A}" type="slidenum">
              <a:rPr lang="en-IN" smtClean="0"/>
              <a:pPr/>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59601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Cambria Math" panose="02040503050406030204" pitchFamily="18" charset="0"/>
          <a:ea typeface="Cambria Math" panose="02040503050406030204" pitchFamily="18" charset="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Cambria Math" panose="02040503050406030204" pitchFamily="18" charset="0"/>
          <a:ea typeface="Cambria Math" panose="02040503050406030204" pitchFamily="18" charset="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Cambria Math" panose="02040503050406030204" pitchFamily="18" charset="0"/>
          <a:ea typeface="Cambria Math" panose="02040503050406030204" pitchFamily="18" charset="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mbria Math" panose="02040503050406030204" pitchFamily="18" charset="0"/>
          <a:ea typeface="Cambria Math" panose="02040503050406030204" pitchFamily="18" charset="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mbria Math" panose="02040503050406030204" pitchFamily="18" charset="0"/>
          <a:ea typeface="Cambria Math" panose="02040503050406030204" pitchFamily="18" charset="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Cambria Math" panose="02040503050406030204" pitchFamily="18" charset="0"/>
          <a:ea typeface="Cambria Math" panose="02040503050406030204" pitchFamily="18" charset="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dgindiaindex.niti.gov.in/#/"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0.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16/j.ssmph.2019.10037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s.els-cdn.com/content/image/1-s2.0-S2352827318303732-mmc1.docx" TargetMode="Externa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hyperlink" Target="https://geographicinsights.iq.harvard.edu/District-SDG-Progress" TargetMode="External"/><Relationship Id="rId3" Type="http://schemas.openxmlformats.org/officeDocument/2006/relationships/hyperlink" Target="https://doi.org/10.1016/j.ssmph.2019.100375" TargetMode="External"/><Relationship Id="rId7" Type="http://schemas.openxmlformats.org/officeDocument/2006/relationships/hyperlink" Target="https://doi.org/10.1016/j.lansea.2023.100155" TargetMode="External"/><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hyperlink" Target="https://geographicinsights.iq.harvard.edu/files/geographicinsights2/files/robust_parliamentary_constituency_estimates_geographic_data_science_approaches.pdf" TargetMode="External"/><Relationship Id="rId5" Type="http://schemas.openxmlformats.org/officeDocument/2006/relationships/hyperlink" Target="https://projects.datameet.org/maps/" TargetMode="External"/><Relationship Id="rId10" Type="http://schemas.openxmlformats.org/officeDocument/2006/relationships/hyperlink" Target="https://geographicinsights.iq.harvard.edu/PC-SDG-Progress" TargetMode="External"/><Relationship Id="rId4" Type="http://schemas.openxmlformats.org/officeDocument/2006/relationships/hyperlink" Target="https://ars.els-cdn.com/content/image/1-s2.0-S2352827318303732-mmc1.docx" TargetMode="External"/><Relationship Id="rId9" Type="http://schemas.openxmlformats.org/officeDocument/2006/relationships/hyperlink" Target="https://doi.org/10.1016/j.lansea.2024.100358" TargetMode="External"/></Relationships>
</file>

<file path=ppt/slides/_rels/slide3.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hyperlink" Target="https://doi.org/10.1016/j.lansea.2024.10035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i.org/10.1016/j.lansea.2023.100155"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hyperlink" Target="https://knowsdgs.jrc.ec.europa.eu/"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jpe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2A5C-B9C8-FD84-6B83-AAA100466D06}"/>
              </a:ext>
            </a:extLst>
          </p:cNvPr>
          <p:cNvSpPr>
            <a:spLocks noGrp="1"/>
          </p:cNvSpPr>
          <p:nvPr>
            <p:ph type="ctrTitle"/>
          </p:nvPr>
        </p:nvSpPr>
        <p:spPr>
          <a:xfrm>
            <a:off x="4381985" y="1930399"/>
            <a:ext cx="6846677" cy="4927601"/>
          </a:xfrm>
        </p:spPr>
        <p:txBody>
          <a:bodyPr anchor="ctr">
            <a:normAutofit/>
          </a:bodyPr>
          <a:lstStyle/>
          <a:p>
            <a:pPr algn="ctr"/>
            <a:r>
              <a:rPr lang="en-GB" sz="4800" dirty="0">
                <a:latin typeface="+mj-lt"/>
              </a:rPr>
              <a:t>One Nation, Two Maps</a:t>
            </a:r>
            <a:br>
              <a:rPr lang="en-GB" sz="4800" dirty="0">
                <a:latin typeface="+mj-lt"/>
              </a:rPr>
            </a:br>
            <a:br>
              <a:rPr lang="en-GB" sz="4800" dirty="0">
                <a:latin typeface="+mj-lt"/>
              </a:rPr>
            </a:br>
            <a:r>
              <a:rPr lang="en-GB" sz="4800" dirty="0">
                <a:latin typeface="+mj-lt"/>
              </a:rPr>
              <a:t>SDG Accountability in India</a:t>
            </a:r>
            <a:endParaRPr lang="en-IN" sz="4800" dirty="0">
              <a:latin typeface="+mj-lt"/>
            </a:endParaRPr>
          </a:p>
        </p:txBody>
      </p:sp>
      <p:sp>
        <p:nvSpPr>
          <p:cNvPr id="3" name="Subtitle 2">
            <a:extLst>
              <a:ext uri="{FF2B5EF4-FFF2-40B4-BE49-F238E27FC236}">
                <a16:creationId xmlns:a16="http://schemas.microsoft.com/office/drawing/2014/main" id="{C6FB93DC-5B24-C603-9677-7E63B21D2486}"/>
              </a:ext>
            </a:extLst>
          </p:cNvPr>
          <p:cNvSpPr>
            <a:spLocks noGrp="1"/>
          </p:cNvSpPr>
          <p:nvPr>
            <p:ph type="subTitle" idx="1"/>
          </p:nvPr>
        </p:nvSpPr>
        <p:spPr>
          <a:xfrm>
            <a:off x="1023257" y="965198"/>
            <a:ext cx="2707937" cy="4927602"/>
          </a:xfrm>
        </p:spPr>
        <p:txBody>
          <a:bodyPr anchor="ctr">
            <a:normAutofit/>
          </a:bodyPr>
          <a:lstStyle/>
          <a:p>
            <a:pPr algn="r"/>
            <a:r>
              <a:rPr lang="en-GB" sz="2000" dirty="0"/>
              <a:t>Same data, different stories—decoding India's development dilemma</a:t>
            </a:r>
            <a:endParaRPr lang="en-IN" sz="2000" dirty="0"/>
          </a:p>
        </p:txBody>
      </p:sp>
      <p:pic>
        <p:nvPicPr>
          <p:cNvPr id="6" name="Picture 5">
            <a:extLst>
              <a:ext uri="{FF2B5EF4-FFF2-40B4-BE49-F238E27FC236}">
                <a16:creationId xmlns:a16="http://schemas.microsoft.com/office/drawing/2014/main" id="{CF61C67E-17FD-ED1B-C349-0D3E712989EB}"/>
              </a:ext>
            </a:extLst>
          </p:cNvPr>
          <p:cNvPicPr>
            <a:picLocks noChangeAspect="1"/>
          </p:cNvPicPr>
          <p:nvPr/>
        </p:nvPicPr>
        <p:blipFill>
          <a:blip r:embed="rId3"/>
          <a:stretch>
            <a:fillRect/>
          </a:stretch>
        </p:blipFill>
        <p:spPr>
          <a:xfrm>
            <a:off x="6451356" y="414937"/>
            <a:ext cx="2707937" cy="2656716"/>
          </a:xfrm>
          <a:prstGeom prst="rect">
            <a:avLst/>
          </a:prstGeom>
          <a:ln>
            <a:solidFill>
              <a:schemeClr val="tx1"/>
            </a:solidFill>
          </a:ln>
        </p:spPr>
      </p:pic>
      <p:sp>
        <p:nvSpPr>
          <p:cNvPr id="8" name="TextBox 7">
            <a:extLst>
              <a:ext uri="{FF2B5EF4-FFF2-40B4-BE49-F238E27FC236}">
                <a16:creationId xmlns:a16="http://schemas.microsoft.com/office/drawing/2014/main" id="{F40804B8-8EDE-AF57-0D35-0C645F90E443}"/>
              </a:ext>
            </a:extLst>
          </p:cNvPr>
          <p:cNvSpPr txBox="1"/>
          <p:nvPr/>
        </p:nvSpPr>
        <p:spPr>
          <a:xfrm>
            <a:off x="7423099" y="3018617"/>
            <a:ext cx="2072030" cy="215444"/>
          </a:xfrm>
          <a:prstGeom prst="rect">
            <a:avLst/>
          </a:prstGeom>
          <a:noFill/>
        </p:spPr>
        <p:txBody>
          <a:bodyPr wrap="square">
            <a:spAutoFit/>
          </a:bodyPr>
          <a:lstStyle/>
          <a:p>
            <a:r>
              <a:rPr lang="en-IN" sz="800" i="1" dirty="0">
                <a:latin typeface="+mj-lt"/>
              </a:rPr>
              <a:t>Ref: </a:t>
            </a:r>
            <a:r>
              <a:rPr lang="en-IN" sz="800" i="1" dirty="0">
                <a:latin typeface="+mj-lt"/>
                <a:hlinkClick r:id="rId4"/>
              </a:rPr>
              <a:t>https://sdgindiaindex.niti.gov.in/#/</a:t>
            </a:r>
            <a:endParaRPr lang="en-IN" sz="800" i="1" dirty="0">
              <a:latin typeface="+mj-lt"/>
            </a:endParaRPr>
          </a:p>
        </p:txBody>
      </p:sp>
      <p:sp>
        <p:nvSpPr>
          <p:cNvPr id="4" name="TextBox 3">
            <a:extLst>
              <a:ext uri="{FF2B5EF4-FFF2-40B4-BE49-F238E27FC236}">
                <a16:creationId xmlns:a16="http://schemas.microsoft.com/office/drawing/2014/main" id="{FD451DC2-37E7-ED30-26C6-AB48F4C965B5}"/>
              </a:ext>
            </a:extLst>
          </p:cNvPr>
          <p:cNvSpPr txBox="1"/>
          <p:nvPr/>
        </p:nvSpPr>
        <p:spPr>
          <a:xfrm>
            <a:off x="10556470" y="6049616"/>
            <a:ext cx="1381936" cy="230832"/>
          </a:xfrm>
          <a:prstGeom prst="rect">
            <a:avLst/>
          </a:prstGeom>
          <a:noFill/>
        </p:spPr>
        <p:txBody>
          <a:bodyPr wrap="square" rtlCol="0">
            <a:spAutoFit/>
          </a:bodyPr>
          <a:lstStyle/>
          <a:p>
            <a:r>
              <a:rPr lang="en-IN" sz="900" dirty="0"/>
              <a:t>- Budha Sree Mandapaka</a:t>
            </a:r>
          </a:p>
        </p:txBody>
      </p:sp>
    </p:spTree>
    <p:extLst>
      <p:ext uri="{BB962C8B-B14F-4D97-AF65-F5344CB8AC3E}">
        <p14:creationId xmlns:p14="http://schemas.microsoft.com/office/powerpoint/2010/main" val="732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0E5C3-92BD-1ABC-2490-64022B7F1617}"/>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AB53E9E9-F003-6121-8A58-2458ACFB3421}"/>
              </a:ext>
            </a:extLst>
          </p:cNvPr>
          <p:cNvSpPr>
            <a:spLocks noGrp="1"/>
          </p:cNvSpPr>
          <p:nvPr>
            <p:ph idx="1"/>
          </p:nvPr>
        </p:nvSpPr>
        <p:spPr>
          <a:xfrm>
            <a:off x="1491735" y="935049"/>
            <a:ext cx="4417793" cy="852357"/>
          </a:xfrm>
        </p:spPr>
        <p:txBody>
          <a:bodyPr>
            <a:normAutofit/>
          </a:bodyPr>
          <a:lstStyle/>
          <a:p>
            <a:r>
              <a:rPr lang="en-US" sz="2800" b="1" dirty="0" err="1">
                <a:solidFill>
                  <a:schemeClr val="tx1"/>
                </a:solidFill>
                <a:latin typeface="+mj-lt"/>
              </a:rPr>
              <a:t>Anaemia</a:t>
            </a:r>
            <a:r>
              <a:rPr lang="en-US" sz="2800" b="1" dirty="0">
                <a:solidFill>
                  <a:schemeClr val="tx1"/>
                </a:solidFill>
                <a:latin typeface="+mj-lt"/>
              </a:rPr>
              <a:t> (Women)</a:t>
            </a:r>
          </a:p>
        </p:txBody>
      </p:sp>
      <p:sp>
        <p:nvSpPr>
          <p:cNvPr id="5" name="Footer Placeholder 4">
            <a:extLst>
              <a:ext uri="{FF2B5EF4-FFF2-40B4-BE49-F238E27FC236}">
                <a16:creationId xmlns:a16="http://schemas.microsoft.com/office/drawing/2014/main" id="{B4F5F015-4183-C786-486F-A31CAA50EFA2}"/>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549EF260-325D-B99F-E45D-64223B80C826}"/>
              </a:ext>
            </a:extLst>
          </p:cNvPr>
          <p:cNvSpPr txBox="1"/>
          <p:nvPr/>
        </p:nvSpPr>
        <p:spPr>
          <a:xfrm>
            <a:off x="4549718" y="1025893"/>
            <a:ext cx="5962223" cy="861774"/>
          </a:xfrm>
          <a:prstGeom prst="rect">
            <a:avLst/>
          </a:prstGeom>
          <a:noFill/>
        </p:spPr>
        <p:txBody>
          <a:bodyPr wrap="square" rtlCol="0">
            <a:spAutoFit/>
          </a:bodyPr>
          <a:lstStyle/>
          <a:p>
            <a:pPr marL="228600" indent="-228600">
              <a:buFont typeface="Wingdings" panose="05000000000000000000" pitchFamily="2" charset="2"/>
              <a:buChar char="q"/>
            </a:pPr>
            <a:r>
              <a:rPr lang="en-IN" sz="1000" dirty="0"/>
              <a:t>For Arunachal West constituency to reach on-target, women’s health belonging to Upper Subansiri, Kurung Kumey, West Kameng &amp; Tawang regions must be of top-priority.</a:t>
            </a:r>
          </a:p>
          <a:p>
            <a:pPr marL="228600" indent="-228600">
              <a:buFont typeface="Wingdings" panose="05000000000000000000" pitchFamily="2" charset="2"/>
              <a:buChar char="q"/>
            </a:pPr>
            <a:r>
              <a:rPr lang="en-IN" sz="1000" dirty="0"/>
              <a:t>It’s high time for Inner Manipal constituency to implement refined policies in Imphal East &amp; Bishnupur regions to regulate anaemia in women.</a:t>
            </a:r>
          </a:p>
          <a:p>
            <a:pPr marL="228600" indent="-228600">
              <a:buFont typeface="Wingdings" panose="05000000000000000000" pitchFamily="2" charset="2"/>
              <a:buChar char="q"/>
            </a:pPr>
            <a:endParaRPr lang="en-IN" sz="1000" dirty="0"/>
          </a:p>
        </p:txBody>
      </p:sp>
      <p:pic>
        <p:nvPicPr>
          <p:cNvPr id="8" name="Picture 7">
            <a:extLst>
              <a:ext uri="{FF2B5EF4-FFF2-40B4-BE49-F238E27FC236}">
                <a16:creationId xmlns:a16="http://schemas.microsoft.com/office/drawing/2014/main" id="{14B1D825-AFA6-0731-76E3-6484F34317B7}"/>
              </a:ext>
            </a:extLst>
          </p:cNvPr>
          <p:cNvPicPr>
            <a:picLocks noChangeAspect="1"/>
          </p:cNvPicPr>
          <p:nvPr/>
        </p:nvPicPr>
        <p:blipFill>
          <a:blip r:embed="rId3"/>
          <a:stretch>
            <a:fillRect/>
          </a:stretch>
        </p:blipFill>
        <p:spPr>
          <a:xfrm>
            <a:off x="244713" y="1849420"/>
            <a:ext cx="5744123" cy="4248587"/>
          </a:xfrm>
          <a:prstGeom prst="rect">
            <a:avLst/>
          </a:prstGeom>
          <a:ln>
            <a:solidFill>
              <a:schemeClr val="tx1"/>
            </a:solidFill>
          </a:ln>
        </p:spPr>
      </p:pic>
      <p:pic>
        <p:nvPicPr>
          <p:cNvPr id="11" name="Picture 10">
            <a:extLst>
              <a:ext uri="{FF2B5EF4-FFF2-40B4-BE49-F238E27FC236}">
                <a16:creationId xmlns:a16="http://schemas.microsoft.com/office/drawing/2014/main" id="{137D3195-65E5-24A1-50E1-6B34C2955B24}"/>
              </a:ext>
            </a:extLst>
          </p:cNvPr>
          <p:cNvPicPr>
            <a:picLocks noChangeAspect="1"/>
          </p:cNvPicPr>
          <p:nvPr/>
        </p:nvPicPr>
        <p:blipFill>
          <a:blip r:embed="rId4"/>
          <a:stretch>
            <a:fillRect/>
          </a:stretch>
        </p:blipFill>
        <p:spPr>
          <a:xfrm>
            <a:off x="6096000" y="1849419"/>
            <a:ext cx="5845700" cy="4248587"/>
          </a:xfrm>
          <a:prstGeom prst="rect">
            <a:avLst/>
          </a:prstGeom>
          <a:ln>
            <a:solidFill>
              <a:schemeClr val="tx1"/>
            </a:solidFill>
          </a:ln>
        </p:spPr>
      </p:pic>
      <p:sp>
        <p:nvSpPr>
          <p:cNvPr id="39" name="Rectangle 38">
            <a:extLst>
              <a:ext uri="{FF2B5EF4-FFF2-40B4-BE49-F238E27FC236}">
                <a16:creationId xmlns:a16="http://schemas.microsoft.com/office/drawing/2014/main" id="{01C687A7-B4BF-8B42-7DB9-B84006B7E1BF}"/>
              </a:ext>
            </a:extLst>
          </p:cNvPr>
          <p:cNvSpPr/>
          <p:nvPr/>
        </p:nvSpPr>
        <p:spPr>
          <a:xfrm>
            <a:off x="11018853" y="2851247"/>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AF59FC45-92E1-2759-0102-60F18AF31224}"/>
              </a:ext>
            </a:extLst>
          </p:cNvPr>
          <p:cNvSpPr/>
          <p:nvPr/>
        </p:nvSpPr>
        <p:spPr>
          <a:xfrm>
            <a:off x="4106170" y="1900414"/>
            <a:ext cx="1872722"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sp>
        <p:nvSpPr>
          <p:cNvPr id="41" name="Rectangle 40">
            <a:extLst>
              <a:ext uri="{FF2B5EF4-FFF2-40B4-BE49-F238E27FC236}">
                <a16:creationId xmlns:a16="http://schemas.microsoft.com/office/drawing/2014/main" id="{DAF12C7E-B5C9-4026-1D12-DABA1F9D220C}"/>
              </a:ext>
            </a:extLst>
          </p:cNvPr>
          <p:cNvSpPr/>
          <p:nvPr/>
        </p:nvSpPr>
        <p:spPr>
          <a:xfrm>
            <a:off x="10021825" y="1849419"/>
            <a:ext cx="1919876"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pic>
        <p:nvPicPr>
          <p:cNvPr id="13" name="Picture 12" descr="SDG2: Zero Hunger - KISS Deemed to be University">
            <a:extLst>
              <a:ext uri="{FF2B5EF4-FFF2-40B4-BE49-F238E27FC236}">
                <a16:creationId xmlns:a16="http://schemas.microsoft.com/office/drawing/2014/main" id="{0A91D4AD-0D18-4D09-A2DE-DA776AA88D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8281" y="651700"/>
            <a:ext cx="990707" cy="990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B676A500-A4EA-2502-CE1D-5C9BF8D4E484}"/>
              </a:ext>
            </a:extLst>
          </p:cNvPr>
          <p:cNvSpPr>
            <a:spLocks noGrp="1"/>
          </p:cNvSpPr>
          <p:nvPr>
            <p:ph type="sldNum" sz="quarter" idx="12"/>
          </p:nvPr>
        </p:nvSpPr>
        <p:spPr/>
        <p:txBody>
          <a:bodyPr/>
          <a:lstStyle/>
          <a:p>
            <a:fld id="{6EBA8149-75C9-4114-A48F-B4823580152A}" type="slidenum">
              <a:rPr lang="en-IN" smtClean="0">
                <a:latin typeface="+mj-lt"/>
              </a:rPr>
              <a:t>10</a:t>
            </a:fld>
            <a:endParaRPr lang="en-IN" dirty="0">
              <a:latin typeface="+mj-lt"/>
            </a:endParaRPr>
          </a:p>
        </p:txBody>
      </p:sp>
      <p:pic>
        <p:nvPicPr>
          <p:cNvPr id="2" name="Picture 1">
            <a:extLst>
              <a:ext uri="{FF2B5EF4-FFF2-40B4-BE49-F238E27FC236}">
                <a16:creationId xmlns:a16="http://schemas.microsoft.com/office/drawing/2014/main" id="{0B001DAC-24B5-CE4C-92F1-E145B7CB5F34}"/>
              </a:ext>
            </a:extLst>
          </p:cNvPr>
          <p:cNvPicPr>
            <a:picLocks noChangeAspect="1"/>
          </p:cNvPicPr>
          <p:nvPr/>
        </p:nvPicPr>
        <p:blipFill>
          <a:blip r:embed="rId6"/>
          <a:stretch>
            <a:fillRect/>
          </a:stretch>
        </p:blipFill>
        <p:spPr>
          <a:xfrm>
            <a:off x="244714" y="781811"/>
            <a:ext cx="677002" cy="860595"/>
          </a:xfrm>
          <a:prstGeom prst="rect">
            <a:avLst/>
          </a:prstGeom>
          <a:ln>
            <a:solidFill>
              <a:schemeClr val="tx1"/>
            </a:solidFill>
          </a:ln>
        </p:spPr>
      </p:pic>
      <p:pic>
        <p:nvPicPr>
          <p:cNvPr id="36" name="Picture 35">
            <a:extLst>
              <a:ext uri="{FF2B5EF4-FFF2-40B4-BE49-F238E27FC236}">
                <a16:creationId xmlns:a16="http://schemas.microsoft.com/office/drawing/2014/main" id="{35DE3D05-4350-05FE-BE93-AF8DB0FDEF4B}"/>
              </a:ext>
            </a:extLst>
          </p:cNvPr>
          <p:cNvPicPr>
            <a:picLocks noChangeAspect="1"/>
          </p:cNvPicPr>
          <p:nvPr/>
        </p:nvPicPr>
        <p:blipFill>
          <a:blip r:embed="rId7"/>
          <a:stretch>
            <a:fillRect/>
          </a:stretch>
        </p:blipFill>
        <p:spPr>
          <a:xfrm>
            <a:off x="756454" y="5162237"/>
            <a:ext cx="2780606" cy="900122"/>
          </a:xfrm>
          <a:prstGeom prst="rect">
            <a:avLst/>
          </a:prstGeom>
        </p:spPr>
      </p:pic>
      <p:pic>
        <p:nvPicPr>
          <p:cNvPr id="38" name="Picture 37">
            <a:extLst>
              <a:ext uri="{FF2B5EF4-FFF2-40B4-BE49-F238E27FC236}">
                <a16:creationId xmlns:a16="http://schemas.microsoft.com/office/drawing/2014/main" id="{921C9D23-F036-B1BE-11D0-8073C7A7BC8E}"/>
              </a:ext>
            </a:extLst>
          </p:cNvPr>
          <p:cNvPicPr>
            <a:picLocks noChangeAspect="1"/>
          </p:cNvPicPr>
          <p:nvPr/>
        </p:nvPicPr>
        <p:blipFill>
          <a:blip r:embed="rId8"/>
          <a:stretch>
            <a:fillRect/>
          </a:stretch>
        </p:blipFill>
        <p:spPr>
          <a:xfrm>
            <a:off x="4106170" y="2313695"/>
            <a:ext cx="1828800" cy="3429000"/>
          </a:xfrm>
          <a:prstGeom prst="rect">
            <a:avLst/>
          </a:prstGeom>
        </p:spPr>
      </p:pic>
      <p:sp>
        <p:nvSpPr>
          <p:cNvPr id="30" name="Rectangle 29">
            <a:extLst>
              <a:ext uri="{FF2B5EF4-FFF2-40B4-BE49-F238E27FC236}">
                <a16:creationId xmlns:a16="http://schemas.microsoft.com/office/drawing/2014/main" id="{6F9FF94C-4E9C-8AF0-2D62-DB9019C1AB76}"/>
              </a:ext>
            </a:extLst>
          </p:cNvPr>
          <p:cNvSpPr/>
          <p:nvPr/>
        </p:nvSpPr>
        <p:spPr>
          <a:xfrm>
            <a:off x="5112710" y="2957664"/>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7" name="TextBox 46">
            <a:extLst>
              <a:ext uri="{FF2B5EF4-FFF2-40B4-BE49-F238E27FC236}">
                <a16:creationId xmlns:a16="http://schemas.microsoft.com/office/drawing/2014/main" id="{F475F4B8-7A76-4683-7429-F4BFECC10460}"/>
              </a:ext>
            </a:extLst>
          </p:cNvPr>
          <p:cNvSpPr txBox="1"/>
          <p:nvPr/>
        </p:nvSpPr>
        <p:spPr>
          <a:xfrm>
            <a:off x="7065505" y="2486031"/>
            <a:ext cx="1161167" cy="215444"/>
          </a:xfrm>
          <a:prstGeom prst="rect">
            <a:avLst/>
          </a:prstGeom>
          <a:noFill/>
        </p:spPr>
        <p:txBody>
          <a:bodyPr wrap="square" rtlCol="0">
            <a:spAutoFit/>
          </a:bodyPr>
          <a:lstStyle/>
          <a:p>
            <a:r>
              <a:rPr lang="en-IN" sz="800" dirty="0">
                <a:solidFill>
                  <a:srgbClr val="C00000"/>
                </a:solidFill>
                <a:latin typeface="+mj-lt"/>
              </a:rPr>
              <a:t>Arunachal West</a:t>
            </a:r>
          </a:p>
        </p:txBody>
      </p:sp>
      <p:sp>
        <p:nvSpPr>
          <p:cNvPr id="48" name="TextBox 47">
            <a:extLst>
              <a:ext uri="{FF2B5EF4-FFF2-40B4-BE49-F238E27FC236}">
                <a16:creationId xmlns:a16="http://schemas.microsoft.com/office/drawing/2014/main" id="{12F78D6F-4FFD-10D1-F81C-C6BB99D64188}"/>
              </a:ext>
            </a:extLst>
          </p:cNvPr>
          <p:cNvSpPr txBox="1"/>
          <p:nvPr/>
        </p:nvSpPr>
        <p:spPr>
          <a:xfrm>
            <a:off x="8340664" y="5162237"/>
            <a:ext cx="1161167" cy="215444"/>
          </a:xfrm>
          <a:prstGeom prst="rect">
            <a:avLst/>
          </a:prstGeom>
          <a:noFill/>
        </p:spPr>
        <p:txBody>
          <a:bodyPr wrap="square" rtlCol="0">
            <a:spAutoFit/>
          </a:bodyPr>
          <a:lstStyle/>
          <a:p>
            <a:r>
              <a:rPr lang="en-IN" sz="800" dirty="0">
                <a:solidFill>
                  <a:srgbClr val="C00000"/>
                </a:solidFill>
                <a:latin typeface="+mj-lt"/>
              </a:rPr>
              <a:t>Inner Manipur</a:t>
            </a:r>
          </a:p>
        </p:txBody>
      </p:sp>
      <p:sp>
        <p:nvSpPr>
          <p:cNvPr id="49" name="TextBox 48">
            <a:extLst>
              <a:ext uri="{FF2B5EF4-FFF2-40B4-BE49-F238E27FC236}">
                <a16:creationId xmlns:a16="http://schemas.microsoft.com/office/drawing/2014/main" id="{F73E3B48-082E-3589-3931-8FB821EFCA90}"/>
              </a:ext>
            </a:extLst>
          </p:cNvPr>
          <p:cNvSpPr txBox="1"/>
          <p:nvPr/>
        </p:nvSpPr>
        <p:spPr>
          <a:xfrm>
            <a:off x="1994887" y="5755765"/>
            <a:ext cx="1161167" cy="215444"/>
          </a:xfrm>
          <a:prstGeom prst="rect">
            <a:avLst/>
          </a:prstGeom>
          <a:noFill/>
        </p:spPr>
        <p:txBody>
          <a:bodyPr wrap="square" rtlCol="0">
            <a:spAutoFit/>
          </a:bodyPr>
          <a:lstStyle/>
          <a:p>
            <a:r>
              <a:rPr lang="en-IN" sz="800" dirty="0">
                <a:solidFill>
                  <a:srgbClr val="C00000"/>
                </a:solidFill>
                <a:latin typeface="+mj-lt"/>
              </a:rPr>
              <a:t>Bishnupur</a:t>
            </a:r>
          </a:p>
        </p:txBody>
      </p:sp>
      <p:sp>
        <p:nvSpPr>
          <p:cNvPr id="50" name="TextBox 49">
            <a:extLst>
              <a:ext uri="{FF2B5EF4-FFF2-40B4-BE49-F238E27FC236}">
                <a16:creationId xmlns:a16="http://schemas.microsoft.com/office/drawing/2014/main" id="{BC0B48C6-B1D6-B9E1-C71D-27306B063C29}"/>
              </a:ext>
            </a:extLst>
          </p:cNvPr>
          <p:cNvSpPr txBox="1"/>
          <p:nvPr/>
        </p:nvSpPr>
        <p:spPr>
          <a:xfrm>
            <a:off x="2784408" y="5286265"/>
            <a:ext cx="1161167" cy="215444"/>
          </a:xfrm>
          <a:prstGeom prst="rect">
            <a:avLst/>
          </a:prstGeom>
          <a:noFill/>
        </p:spPr>
        <p:txBody>
          <a:bodyPr wrap="square" rtlCol="0">
            <a:spAutoFit/>
          </a:bodyPr>
          <a:lstStyle/>
          <a:p>
            <a:r>
              <a:rPr lang="en-IN" sz="800" dirty="0">
                <a:solidFill>
                  <a:srgbClr val="C00000"/>
                </a:solidFill>
                <a:latin typeface="+mj-lt"/>
              </a:rPr>
              <a:t>Imphal East</a:t>
            </a:r>
          </a:p>
        </p:txBody>
      </p:sp>
      <p:sp>
        <p:nvSpPr>
          <p:cNvPr id="51" name="TextBox 50">
            <a:extLst>
              <a:ext uri="{FF2B5EF4-FFF2-40B4-BE49-F238E27FC236}">
                <a16:creationId xmlns:a16="http://schemas.microsoft.com/office/drawing/2014/main" id="{90D3A3D3-7509-276D-426A-7A3BD6151AEB}"/>
              </a:ext>
            </a:extLst>
          </p:cNvPr>
          <p:cNvSpPr txBox="1"/>
          <p:nvPr/>
        </p:nvSpPr>
        <p:spPr>
          <a:xfrm>
            <a:off x="1955606" y="5236110"/>
            <a:ext cx="1161167" cy="215444"/>
          </a:xfrm>
          <a:prstGeom prst="rect">
            <a:avLst/>
          </a:prstGeom>
          <a:noFill/>
        </p:spPr>
        <p:txBody>
          <a:bodyPr wrap="square" rtlCol="0">
            <a:spAutoFit/>
          </a:bodyPr>
          <a:lstStyle/>
          <a:p>
            <a:r>
              <a:rPr lang="en-IN" sz="800" dirty="0">
                <a:solidFill>
                  <a:srgbClr val="008000"/>
                </a:solidFill>
                <a:latin typeface="+mj-lt"/>
              </a:rPr>
              <a:t>Imphal West</a:t>
            </a:r>
          </a:p>
        </p:txBody>
      </p:sp>
      <p:sp>
        <p:nvSpPr>
          <p:cNvPr id="52" name="TextBox 51">
            <a:extLst>
              <a:ext uri="{FF2B5EF4-FFF2-40B4-BE49-F238E27FC236}">
                <a16:creationId xmlns:a16="http://schemas.microsoft.com/office/drawing/2014/main" id="{B24908B8-9A88-9A7C-9F0F-808B3102D115}"/>
              </a:ext>
            </a:extLst>
          </p:cNvPr>
          <p:cNvSpPr txBox="1"/>
          <p:nvPr/>
        </p:nvSpPr>
        <p:spPr>
          <a:xfrm>
            <a:off x="645179" y="3576632"/>
            <a:ext cx="1161167" cy="215444"/>
          </a:xfrm>
          <a:prstGeom prst="rect">
            <a:avLst/>
          </a:prstGeom>
          <a:noFill/>
        </p:spPr>
        <p:txBody>
          <a:bodyPr wrap="square" rtlCol="0">
            <a:spAutoFit/>
          </a:bodyPr>
          <a:lstStyle/>
          <a:p>
            <a:r>
              <a:rPr lang="en-IN" sz="800" dirty="0">
                <a:solidFill>
                  <a:srgbClr val="C00000"/>
                </a:solidFill>
                <a:latin typeface="+mj-lt"/>
              </a:rPr>
              <a:t>West Kameng</a:t>
            </a:r>
          </a:p>
        </p:txBody>
      </p:sp>
      <p:sp>
        <p:nvSpPr>
          <p:cNvPr id="53" name="TextBox 52">
            <a:extLst>
              <a:ext uri="{FF2B5EF4-FFF2-40B4-BE49-F238E27FC236}">
                <a16:creationId xmlns:a16="http://schemas.microsoft.com/office/drawing/2014/main" id="{A68C5AA6-5AD1-D709-6662-BD24D9DA6EF3}"/>
              </a:ext>
            </a:extLst>
          </p:cNvPr>
          <p:cNvSpPr txBox="1"/>
          <p:nvPr/>
        </p:nvSpPr>
        <p:spPr>
          <a:xfrm>
            <a:off x="490907" y="3121655"/>
            <a:ext cx="1161167" cy="215444"/>
          </a:xfrm>
          <a:prstGeom prst="rect">
            <a:avLst/>
          </a:prstGeom>
          <a:noFill/>
        </p:spPr>
        <p:txBody>
          <a:bodyPr wrap="square" rtlCol="0">
            <a:spAutoFit/>
          </a:bodyPr>
          <a:lstStyle/>
          <a:p>
            <a:r>
              <a:rPr lang="en-IN" sz="800" dirty="0">
                <a:solidFill>
                  <a:srgbClr val="C00000"/>
                </a:solidFill>
                <a:latin typeface="+mj-lt"/>
              </a:rPr>
              <a:t>Tawang</a:t>
            </a:r>
          </a:p>
        </p:txBody>
      </p:sp>
      <p:sp>
        <p:nvSpPr>
          <p:cNvPr id="54" name="TextBox 53">
            <a:extLst>
              <a:ext uri="{FF2B5EF4-FFF2-40B4-BE49-F238E27FC236}">
                <a16:creationId xmlns:a16="http://schemas.microsoft.com/office/drawing/2014/main" id="{9D40CA2E-9959-98E5-8E5D-204F83C349B9}"/>
              </a:ext>
            </a:extLst>
          </p:cNvPr>
          <p:cNvSpPr txBox="1"/>
          <p:nvPr/>
        </p:nvSpPr>
        <p:spPr>
          <a:xfrm>
            <a:off x="1089175" y="2882122"/>
            <a:ext cx="1161167" cy="215444"/>
          </a:xfrm>
          <a:prstGeom prst="rect">
            <a:avLst/>
          </a:prstGeom>
          <a:noFill/>
        </p:spPr>
        <p:txBody>
          <a:bodyPr wrap="square" rtlCol="0">
            <a:spAutoFit/>
          </a:bodyPr>
          <a:lstStyle/>
          <a:p>
            <a:r>
              <a:rPr lang="en-IN" sz="800" dirty="0">
                <a:solidFill>
                  <a:srgbClr val="008000"/>
                </a:solidFill>
                <a:latin typeface="+mj-lt"/>
              </a:rPr>
              <a:t>East Kameng</a:t>
            </a:r>
          </a:p>
        </p:txBody>
      </p:sp>
      <p:sp>
        <p:nvSpPr>
          <p:cNvPr id="55" name="TextBox 54">
            <a:extLst>
              <a:ext uri="{FF2B5EF4-FFF2-40B4-BE49-F238E27FC236}">
                <a16:creationId xmlns:a16="http://schemas.microsoft.com/office/drawing/2014/main" id="{9AC9165A-4E8D-DB70-E3C8-203C8725E9AE}"/>
              </a:ext>
            </a:extLst>
          </p:cNvPr>
          <p:cNvSpPr txBox="1"/>
          <p:nvPr/>
        </p:nvSpPr>
        <p:spPr>
          <a:xfrm>
            <a:off x="2474664" y="3672133"/>
            <a:ext cx="1161167" cy="215444"/>
          </a:xfrm>
          <a:prstGeom prst="rect">
            <a:avLst/>
          </a:prstGeom>
          <a:noFill/>
        </p:spPr>
        <p:txBody>
          <a:bodyPr wrap="square" rtlCol="0">
            <a:spAutoFit/>
          </a:bodyPr>
          <a:lstStyle/>
          <a:p>
            <a:r>
              <a:rPr lang="en-IN" sz="800" dirty="0">
                <a:solidFill>
                  <a:srgbClr val="C00000"/>
                </a:solidFill>
                <a:latin typeface="+mj-lt"/>
              </a:rPr>
              <a:t>Papum Pare</a:t>
            </a:r>
          </a:p>
        </p:txBody>
      </p:sp>
      <p:sp>
        <p:nvSpPr>
          <p:cNvPr id="57" name="TextBox 56">
            <a:extLst>
              <a:ext uri="{FF2B5EF4-FFF2-40B4-BE49-F238E27FC236}">
                <a16:creationId xmlns:a16="http://schemas.microsoft.com/office/drawing/2014/main" id="{33D36750-1850-07AC-C7EA-582CC0AB9367}"/>
              </a:ext>
            </a:extLst>
          </p:cNvPr>
          <p:cNvSpPr txBox="1"/>
          <p:nvPr/>
        </p:nvSpPr>
        <p:spPr>
          <a:xfrm>
            <a:off x="2819712" y="3282016"/>
            <a:ext cx="1161167" cy="215444"/>
          </a:xfrm>
          <a:prstGeom prst="rect">
            <a:avLst/>
          </a:prstGeom>
          <a:noFill/>
        </p:spPr>
        <p:txBody>
          <a:bodyPr wrap="square" rtlCol="0">
            <a:spAutoFit/>
          </a:bodyPr>
          <a:lstStyle/>
          <a:p>
            <a:r>
              <a:rPr lang="en-IN" sz="800" dirty="0">
                <a:solidFill>
                  <a:srgbClr val="0099CC"/>
                </a:solidFill>
                <a:latin typeface="+mj-lt"/>
              </a:rPr>
              <a:t>Lower Subansiri</a:t>
            </a:r>
          </a:p>
        </p:txBody>
      </p:sp>
      <p:sp>
        <p:nvSpPr>
          <p:cNvPr id="58" name="TextBox 57">
            <a:extLst>
              <a:ext uri="{FF2B5EF4-FFF2-40B4-BE49-F238E27FC236}">
                <a16:creationId xmlns:a16="http://schemas.microsoft.com/office/drawing/2014/main" id="{3F5FD4BA-4935-8546-B9D8-A270124A4BE7}"/>
              </a:ext>
            </a:extLst>
          </p:cNvPr>
          <p:cNvSpPr txBox="1"/>
          <p:nvPr/>
        </p:nvSpPr>
        <p:spPr>
          <a:xfrm>
            <a:off x="2995129" y="2241055"/>
            <a:ext cx="1161167" cy="215444"/>
          </a:xfrm>
          <a:prstGeom prst="rect">
            <a:avLst/>
          </a:prstGeom>
          <a:noFill/>
        </p:spPr>
        <p:txBody>
          <a:bodyPr wrap="square" rtlCol="0">
            <a:spAutoFit/>
          </a:bodyPr>
          <a:lstStyle/>
          <a:p>
            <a:r>
              <a:rPr lang="en-IN" sz="800" dirty="0">
                <a:solidFill>
                  <a:srgbClr val="0099CC"/>
                </a:solidFill>
                <a:latin typeface="+mj-lt"/>
              </a:rPr>
              <a:t>West Siang</a:t>
            </a:r>
          </a:p>
        </p:txBody>
      </p:sp>
      <p:sp>
        <p:nvSpPr>
          <p:cNvPr id="59" name="TextBox 58">
            <a:extLst>
              <a:ext uri="{FF2B5EF4-FFF2-40B4-BE49-F238E27FC236}">
                <a16:creationId xmlns:a16="http://schemas.microsoft.com/office/drawing/2014/main" id="{DCDC7CD0-20B7-A502-C286-D2AD5F84590A}"/>
              </a:ext>
            </a:extLst>
          </p:cNvPr>
          <p:cNvSpPr txBox="1"/>
          <p:nvPr/>
        </p:nvSpPr>
        <p:spPr>
          <a:xfrm>
            <a:off x="1064160" y="2695360"/>
            <a:ext cx="1161167" cy="215444"/>
          </a:xfrm>
          <a:prstGeom prst="rect">
            <a:avLst/>
          </a:prstGeom>
          <a:noFill/>
        </p:spPr>
        <p:txBody>
          <a:bodyPr wrap="square" rtlCol="0">
            <a:spAutoFit/>
          </a:bodyPr>
          <a:lstStyle/>
          <a:p>
            <a:r>
              <a:rPr lang="en-IN" sz="800" dirty="0">
                <a:solidFill>
                  <a:srgbClr val="C00000"/>
                </a:solidFill>
                <a:latin typeface="+mj-lt"/>
              </a:rPr>
              <a:t>Kurung Kumey</a:t>
            </a:r>
          </a:p>
        </p:txBody>
      </p:sp>
      <p:sp>
        <p:nvSpPr>
          <p:cNvPr id="60" name="TextBox 59">
            <a:extLst>
              <a:ext uri="{FF2B5EF4-FFF2-40B4-BE49-F238E27FC236}">
                <a16:creationId xmlns:a16="http://schemas.microsoft.com/office/drawing/2014/main" id="{92042F96-B77D-CF93-6CE9-870F13EDE5FC}"/>
              </a:ext>
            </a:extLst>
          </p:cNvPr>
          <p:cNvSpPr txBox="1"/>
          <p:nvPr/>
        </p:nvSpPr>
        <p:spPr>
          <a:xfrm>
            <a:off x="1548371" y="2514573"/>
            <a:ext cx="1161167" cy="215444"/>
          </a:xfrm>
          <a:prstGeom prst="rect">
            <a:avLst/>
          </a:prstGeom>
          <a:noFill/>
        </p:spPr>
        <p:txBody>
          <a:bodyPr wrap="square" rtlCol="0">
            <a:spAutoFit/>
          </a:bodyPr>
          <a:lstStyle/>
          <a:p>
            <a:r>
              <a:rPr lang="en-IN" sz="800" dirty="0">
                <a:solidFill>
                  <a:srgbClr val="008000"/>
                </a:solidFill>
                <a:latin typeface="+mj-lt"/>
              </a:rPr>
              <a:t>Kra Daadi</a:t>
            </a:r>
          </a:p>
        </p:txBody>
      </p:sp>
      <p:sp>
        <p:nvSpPr>
          <p:cNvPr id="61" name="TextBox 60">
            <a:extLst>
              <a:ext uri="{FF2B5EF4-FFF2-40B4-BE49-F238E27FC236}">
                <a16:creationId xmlns:a16="http://schemas.microsoft.com/office/drawing/2014/main" id="{4066497B-2CAC-1C52-AA8B-D66554DB1719}"/>
              </a:ext>
            </a:extLst>
          </p:cNvPr>
          <p:cNvSpPr txBox="1"/>
          <p:nvPr/>
        </p:nvSpPr>
        <p:spPr>
          <a:xfrm>
            <a:off x="1669758" y="2175705"/>
            <a:ext cx="1161167" cy="215444"/>
          </a:xfrm>
          <a:prstGeom prst="rect">
            <a:avLst/>
          </a:prstGeom>
          <a:noFill/>
        </p:spPr>
        <p:txBody>
          <a:bodyPr wrap="square" rtlCol="0">
            <a:spAutoFit/>
          </a:bodyPr>
          <a:lstStyle/>
          <a:p>
            <a:r>
              <a:rPr lang="en-IN" sz="800" dirty="0">
                <a:solidFill>
                  <a:srgbClr val="C00000"/>
                </a:solidFill>
                <a:latin typeface="+mj-lt"/>
              </a:rPr>
              <a:t>Upper Subansiri</a:t>
            </a:r>
          </a:p>
        </p:txBody>
      </p:sp>
    </p:spTree>
    <p:extLst>
      <p:ext uri="{BB962C8B-B14F-4D97-AF65-F5344CB8AC3E}">
        <p14:creationId xmlns:p14="http://schemas.microsoft.com/office/powerpoint/2010/main" val="391064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4587-FE0D-52E3-952E-185ACCBEEFBB}"/>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F32FA6E8-71B8-C9B2-E80E-F5A51508BA34}"/>
              </a:ext>
            </a:extLst>
          </p:cNvPr>
          <p:cNvSpPr>
            <a:spLocks noGrp="1"/>
          </p:cNvSpPr>
          <p:nvPr>
            <p:ph idx="1"/>
          </p:nvPr>
        </p:nvSpPr>
        <p:spPr>
          <a:xfrm>
            <a:off x="986258" y="705497"/>
            <a:ext cx="2999079" cy="1033708"/>
          </a:xfrm>
        </p:spPr>
        <p:txBody>
          <a:bodyPr>
            <a:normAutofit lnSpcReduction="10000"/>
          </a:bodyPr>
          <a:lstStyle/>
          <a:p>
            <a:pPr algn="ctr"/>
            <a:r>
              <a:rPr lang="en-US" sz="2800" b="1" dirty="0">
                <a:solidFill>
                  <a:schemeClr val="tx1"/>
                </a:solidFill>
                <a:latin typeface="+mj-lt"/>
              </a:rPr>
              <a:t>Teenage Pregnancy</a:t>
            </a:r>
          </a:p>
          <a:p>
            <a:pPr algn="ctr"/>
            <a:r>
              <a:rPr lang="en-US" sz="2800" b="1" dirty="0">
                <a:solidFill>
                  <a:schemeClr val="tx1"/>
                </a:solidFill>
                <a:latin typeface="+mj-lt"/>
              </a:rPr>
              <a:t>(15 to 19)</a:t>
            </a:r>
          </a:p>
        </p:txBody>
      </p:sp>
      <p:sp>
        <p:nvSpPr>
          <p:cNvPr id="5" name="Footer Placeholder 4">
            <a:extLst>
              <a:ext uri="{FF2B5EF4-FFF2-40B4-BE49-F238E27FC236}">
                <a16:creationId xmlns:a16="http://schemas.microsoft.com/office/drawing/2014/main" id="{303241A5-50A2-14AB-3403-9B3D32E36977}"/>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3E07FE1A-B6EF-0C89-B8C2-E6AAAC7B19DA}"/>
              </a:ext>
            </a:extLst>
          </p:cNvPr>
          <p:cNvSpPr txBox="1"/>
          <p:nvPr/>
        </p:nvSpPr>
        <p:spPr>
          <a:xfrm>
            <a:off x="4253786" y="878040"/>
            <a:ext cx="6294732" cy="707886"/>
          </a:xfrm>
          <a:prstGeom prst="rect">
            <a:avLst/>
          </a:prstGeom>
          <a:noFill/>
        </p:spPr>
        <p:txBody>
          <a:bodyPr wrap="square" rtlCol="0">
            <a:spAutoFit/>
          </a:bodyPr>
          <a:lstStyle/>
          <a:p>
            <a:pPr marL="228600" indent="-228600">
              <a:buFont typeface="Wingdings" panose="05000000000000000000" pitchFamily="2" charset="2"/>
              <a:buChar char="q"/>
            </a:pPr>
            <a:r>
              <a:rPr lang="en-IN" sz="1000" dirty="0"/>
              <a:t>Gurgaon constituency is on-target, but focus has to continue on teenager’s safety and security within Gurgaon district.</a:t>
            </a:r>
          </a:p>
          <a:p>
            <a:pPr marL="228600" indent="-228600">
              <a:buFont typeface="Wingdings" panose="05000000000000000000" pitchFamily="2" charset="2"/>
              <a:buChar char="q"/>
            </a:pPr>
            <a:r>
              <a:rPr lang="en-IN" sz="1000" dirty="0"/>
              <a:t>Both Garhwal &amp; Tehri Garhwal constituencies look unsafe for teenagers, whereas Dehradun &amp; Garhwal districts are on-target.</a:t>
            </a:r>
          </a:p>
        </p:txBody>
      </p:sp>
      <p:pic>
        <p:nvPicPr>
          <p:cNvPr id="10" name="Picture 9">
            <a:extLst>
              <a:ext uri="{FF2B5EF4-FFF2-40B4-BE49-F238E27FC236}">
                <a16:creationId xmlns:a16="http://schemas.microsoft.com/office/drawing/2014/main" id="{D5707DF1-02FA-364C-9057-28A3EBAF9968}"/>
              </a:ext>
            </a:extLst>
          </p:cNvPr>
          <p:cNvPicPr>
            <a:picLocks noChangeAspect="1"/>
          </p:cNvPicPr>
          <p:nvPr/>
        </p:nvPicPr>
        <p:blipFill>
          <a:blip r:embed="rId3"/>
          <a:stretch>
            <a:fillRect/>
          </a:stretch>
        </p:blipFill>
        <p:spPr>
          <a:xfrm>
            <a:off x="163843" y="721422"/>
            <a:ext cx="602016" cy="869039"/>
          </a:xfrm>
          <a:prstGeom prst="rect">
            <a:avLst/>
          </a:prstGeom>
          <a:ln>
            <a:solidFill>
              <a:schemeClr val="tx1"/>
            </a:solidFill>
          </a:ln>
        </p:spPr>
      </p:pic>
      <p:pic>
        <p:nvPicPr>
          <p:cNvPr id="13" name="Picture 2" descr="SDG3: Good Health and Well Being - KISS Deemed to be University">
            <a:extLst>
              <a:ext uri="{FF2B5EF4-FFF2-40B4-BE49-F238E27FC236}">
                <a16:creationId xmlns:a16="http://schemas.microsoft.com/office/drawing/2014/main" id="{4294A826-377E-558C-11F3-7D10C31B7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4657" y="721422"/>
            <a:ext cx="874347" cy="8743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4DE5FDBC-2128-DEFC-255A-083C5A328BED}"/>
              </a:ext>
            </a:extLst>
          </p:cNvPr>
          <p:cNvSpPr>
            <a:spLocks noGrp="1"/>
          </p:cNvSpPr>
          <p:nvPr>
            <p:ph type="sldNum" sz="quarter" idx="12"/>
          </p:nvPr>
        </p:nvSpPr>
        <p:spPr/>
        <p:txBody>
          <a:bodyPr/>
          <a:lstStyle/>
          <a:p>
            <a:fld id="{6EBA8149-75C9-4114-A48F-B4823580152A}" type="slidenum">
              <a:rPr lang="en-IN" smtClean="0">
                <a:latin typeface="+mj-lt"/>
              </a:rPr>
              <a:t>11</a:t>
            </a:fld>
            <a:endParaRPr lang="en-IN" dirty="0">
              <a:latin typeface="+mj-lt"/>
            </a:endParaRPr>
          </a:p>
        </p:txBody>
      </p:sp>
      <p:pic>
        <p:nvPicPr>
          <p:cNvPr id="3" name="Picture 2">
            <a:extLst>
              <a:ext uri="{FF2B5EF4-FFF2-40B4-BE49-F238E27FC236}">
                <a16:creationId xmlns:a16="http://schemas.microsoft.com/office/drawing/2014/main" id="{E581B63E-CCAB-4A14-6AA4-8ADC65F7E418}"/>
              </a:ext>
            </a:extLst>
          </p:cNvPr>
          <p:cNvPicPr>
            <a:picLocks noChangeAspect="1"/>
          </p:cNvPicPr>
          <p:nvPr/>
        </p:nvPicPr>
        <p:blipFill>
          <a:blip r:embed="rId5"/>
          <a:stretch>
            <a:fillRect/>
          </a:stretch>
        </p:blipFill>
        <p:spPr>
          <a:xfrm>
            <a:off x="163843" y="1849419"/>
            <a:ext cx="5829027" cy="4258441"/>
          </a:xfrm>
          <a:prstGeom prst="rect">
            <a:avLst/>
          </a:prstGeom>
          <a:ln>
            <a:solidFill>
              <a:schemeClr val="tx1"/>
            </a:solidFill>
          </a:ln>
        </p:spPr>
      </p:pic>
      <p:pic>
        <p:nvPicPr>
          <p:cNvPr id="7" name="Picture 6">
            <a:extLst>
              <a:ext uri="{FF2B5EF4-FFF2-40B4-BE49-F238E27FC236}">
                <a16:creationId xmlns:a16="http://schemas.microsoft.com/office/drawing/2014/main" id="{40EAB8BC-0D77-3B56-B288-F7A08662BB0F}"/>
              </a:ext>
            </a:extLst>
          </p:cNvPr>
          <p:cNvPicPr>
            <a:picLocks noChangeAspect="1"/>
          </p:cNvPicPr>
          <p:nvPr/>
        </p:nvPicPr>
        <p:blipFill>
          <a:blip r:embed="rId6"/>
          <a:stretch>
            <a:fillRect/>
          </a:stretch>
        </p:blipFill>
        <p:spPr>
          <a:xfrm>
            <a:off x="6036307" y="1849419"/>
            <a:ext cx="5842005" cy="4258441"/>
          </a:xfrm>
          <a:prstGeom prst="rect">
            <a:avLst/>
          </a:prstGeom>
          <a:ln>
            <a:solidFill>
              <a:schemeClr val="tx1"/>
            </a:solidFill>
          </a:ln>
        </p:spPr>
      </p:pic>
      <p:sp>
        <p:nvSpPr>
          <p:cNvPr id="41" name="Rectangle 40">
            <a:extLst>
              <a:ext uri="{FF2B5EF4-FFF2-40B4-BE49-F238E27FC236}">
                <a16:creationId xmlns:a16="http://schemas.microsoft.com/office/drawing/2014/main" id="{937E69FF-1647-1CC5-C1B4-E3364DD5B89A}"/>
              </a:ext>
            </a:extLst>
          </p:cNvPr>
          <p:cNvSpPr/>
          <p:nvPr/>
        </p:nvSpPr>
        <p:spPr>
          <a:xfrm>
            <a:off x="9932854" y="1849419"/>
            <a:ext cx="1923473"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sp>
        <p:nvSpPr>
          <p:cNvPr id="39" name="Rectangle 38">
            <a:extLst>
              <a:ext uri="{FF2B5EF4-FFF2-40B4-BE49-F238E27FC236}">
                <a16:creationId xmlns:a16="http://schemas.microsoft.com/office/drawing/2014/main" id="{963D65EC-EB66-C284-1467-D73BCB7E80FD}"/>
              </a:ext>
            </a:extLst>
          </p:cNvPr>
          <p:cNvSpPr/>
          <p:nvPr/>
        </p:nvSpPr>
        <p:spPr>
          <a:xfrm>
            <a:off x="10948592" y="2809918"/>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90FA4783-EA9C-D647-EAF6-F12C6A07D5EB}"/>
              </a:ext>
            </a:extLst>
          </p:cNvPr>
          <p:cNvSpPr/>
          <p:nvPr/>
        </p:nvSpPr>
        <p:spPr>
          <a:xfrm>
            <a:off x="5091379" y="2923361"/>
            <a:ext cx="814071"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41874A3F-18E6-6053-62C0-C3992098D24F}"/>
              </a:ext>
            </a:extLst>
          </p:cNvPr>
          <p:cNvSpPr/>
          <p:nvPr/>
        </p:nvSpPr>
        <p:spPr>
          <a:xfrm>
            <a:off x="4103827" y="1874180"/>
            <a:ext cx="1876496"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sp>
        <p:nvSpPr>
          <p:cNvPr id="8" name="TextBox 7">
            <a:extLst>
              <a:ext uri="{FF2B5EF4-FFF2-40B4-BE49-F238E27FC236}">
                <a16:creationId xmlns:a16="http://schemas.microsoft.com/office/drawing/2014/main" id="{DE74FB1D-2DDB-B265-5F39-5FE468CCCFE3}"/>
              </a:ext>
            </a:extLst>
          </p:cNvPr>
          <p:cNvSpPr txBox="1"/>
          <p:nvPr/>
        </p:nvSpPr>
        <p:spPr>
          <a:xfrm>
            <a:off x="1344830" y="3810371"/>
            <a:ext cx="1161167" cy="215444"/>
          </a:xfrm>
          <a:prstGeom prst="rect">
            <a:avLst/>
          </a:prstGeom>
          <a:noFill/>
        </p:spPr>
        <p:txBody>
          <a:bodyPr wrap="square" rtlCol="0">
            <a:spAutoFit/>
          </a:bodyPr>
          <a:lstStyle/>
          <a:p>
            <a:r>
              <a:rPr lang="en-IN" sz="800" dirty="0">
                <a:solidFill>
                  <a:srgbClr val="C00000"/>
                </a:solidFill>
                <a:latin typeface="+mj-lt"/>
              </a:rPr>
              <a:t>Haridwar</a:t>
            </a:r>
          </a:p>
        </p:txBody>
      </p:sp>
      <p:sp>
        <p:nvSpPr>
          <p:cNvPr id="11" name="TextBox 10">
            <a:extLst>
              <a:ext uri="{FF2B5EF4-FFF2-40B4-BE49-F238E27FC236}">
                <a16:creationId xmlns:a16="http://schemas.microsoft.com/office/drawing/2014/main" id="{3512F67E-2523-FF6E-A238-FF816E5E1CB2}"/>
              </a:ext>
            </a:extLst>
          </p:cNvPr>
          <p:cNvSpPr txBox="1"/>
          <p:nvPr/>
        </p:nvSpPr>
        <p:spPr>
          <a:xfrm>
            <a:off x="3259223" y="3526151"/>
            <a:ext cx="1161167" cy="215444"/>
          </a:xfrm>
          <a:prstGeom prst="rect">
            <a:avLst/>
          </a:prstGeom>
          <a:noFill/>
        </p:spPr>
        <p:txBody>
          <a:bodyPr wrap="square" rtlCol="0">
            <a:spAutoFit/>
          </a:bodyPr>
          <a:lstStyle/>
          <a:p>
            <a:r>
              <a:rPr lang="en-IN" sz="800" dirty="0">
                <a:solidFill>
                  <a:srgbClr val="C00000"/>
                </a:solidFill>
                <a:latin typeface="+mj-lt"/>
              </a:rPr>
              <a:t>Rudraprayag</a:t>
            </a:r>
          </a:p>
        </p:txBody>
      </p:sp>
      <p:sp>
        <p:nvSpPr>
          <p:cNvPr id="12" name="TextBox 11">
            <a:extLst>
              <a:ext uri="{FF2B5EF4-FFF2-40B4-BE49-F238E27FC236}">
                <a16:creationId xmlns:a16="http://schemas.microsoft.com/office/drawing/2014/main" id="{7ED6D8F6-8B35-188B-88C4-41BB26FFCBEF}"/>
              </a:ext>
            </a:extLst>
          </p:cNvPr>
          <p:cNvSpPr txBox="1"/>
          <p:nvPr/>
        </p:nvSpPr>
        <p:spPr>
          <a:xfrm>
            <a:off x="1089173" y="3071705"/>
            <a:ext cx="1161167" cy="215444"/>
          </a:xfrm>
          <a:prstGeom prst="rect">
            <a:avLst/>
          </a:prstGeom>
          <a:noFill/>
        </p:spPr>
        <p:txBody>
          <a:bodyPr wrap="square" rtlCol="0">
            <a:spAutoFit/>
          </a:bodyPr>
          <a:lstStyle/>
          <a:p>
            <a:r>
              <a:rPr lang="en-IN" sz="800" dirty="0">
                <a:solidFill>
                  <a:srgbClr val="0099CC"/>
                </a:solidFill>
                <a:latin typeface="+mj-lt"/>
              </a:rPr>
              <a:t>Dehradun</a:t>
            </a:r>
          </a:p>
        </p:txBody>
      </p:sp>
      <p:sp>
        <p:nvSpPr>
          <p:cNvPr id="14" name="TextBox 13">
            <a:extLst>
              <a:ext uri="{FF2B5EF4-FFF2-40B4-BE49-F238E27FC236}">
                <a16:creationId xmlns:a16="http://schemas.microsoft.com/office/drawing/2014/main" id="{11BC0C57-947E-BB26-2154-ED41E9CC347D}"/>
              </a:ext>
            </a:extLst>
          </p:cNvPr>
          <p:cNvSpPr txBox="1"/>
          <p:nvPr/>
        </p:nvSpPr>
        <p:spPr>
          <a:xfrm>
            <a:off x="1404117" y="4996784"/>
            <a:ext cx="1161167" cy="215444"/>
          </a:xfrm>
          <a:prstGeom prst="rect">
            <a:avLst/>
          </a:prstGeom>
          <a:noFill/>
        </p:spPr>
        <p:txBody>
          <a:bodyPr wrap="square" rtlCol="0">
            <a:spAutoFit/>
          </a:bodyPr>
          <a:lstStyle/>
          <a:p>
            <a:r>
              <a:rPr lang="en-IN" sz="800" dirty="0">
                <a:solidFill>
                  <a:srgbClr val="0099CC"/>
                </a:solidFill>
                <a:latin typeface="+mj-lt"/>
              </a:rPr>
              <a:t>Faridabad</a:t>
            </a:r>
          </a:p>
        </p:txBody>
      </p:sp>
      <p:sp>
        <p:nvSpPr>
          <p:cNvPr id="16" name="TextBox 15">
            <a:extLst>
              <a:ext uri="{FF2B5EF4-FFF2-40B4-BE49-F238E27FC236}">
                <a16:creationId xmlns:a16="http://schemas.microsoft.com/office/drawing/2014/main" id="{1AFCDF35-CCD9-5D05-143E-9C38C9A7AAF9}"/>
              </a:ext>
            </a:extLst>
          </p:cNvPr>
          <p:cNvSpPr txBox="1"/>
          <p:nvPr/>
        </p:nvSpPr>
        <p:spPr>
          <a:xfrm>
            <a:off x="1424800" y="5358478"/>
            <a:ext cx="1161167" cy="215444"/>
          </a:xfrm>
          <a:prstGeom prst="rect">
            <a:avLst/>
          </a:prstGeom>
          <a:noFill/>
        </p:spPr>
        <p:txBody>
          <a:bodyPr wrap="square" rtlCol="0">
            <a:spAutoFit/>
          </a:bodyPr>
          <a:lstStyle/>
          <a:p>
            <a:r>
              <a:rPr lang="en-IN" sz="800" dirty="0">
                <a:solidFill>
                  <a:srgbClr val="0099CC"/>
                </a:solidFill>
                <a:latin typeface="+mj-lt"/>
              </a:rPr>
              <a:t>Palwal</a:t>
            </a:r>
          </a:p>
        </p:txBody>
      </p:sp>
      <p:sp>
        <p:nvSpPr>
          <p:cNvPr id="17" name="TextBox 16">
            <a:extLst>
              <a:ext uri="{FF2B5EF4-FFF2-40B4-BE49-F238E27FC236}">
                <a16:creationId xmlns:a16="http://schemas.microsoft.com/office/drawing/2014/main" id="{0F29EF5E-E942-37CE-708D-49C79F039E1C}"/>
              </a:ext>
            </a:extLst>
          </p:cNvPr>
          <p:cNvSpPr txBox="1"/>
          <p:nvPr/>
        </p:nvSpPr>
        <p:spPr>
          <a:xfrm>
            <a:off x="508591" y="4824540"/>
            <a:ext cx="1161167" cy="215444"/>
          </a:xfrm>
          <a:prstGeom prst="rect">
            <a:avLst/>
          </a:prstGeom>
          <a:noFill/>
        </p:spPr>
        <p:txBody>
          <a:bodyPr wrap="square" rtlCol="0">
            <a:spAutoFit/>
          </a:bodyPr>
          <a:lstStyle/>
          <a:p>
            <a:r>
              <a:rPr lang="en-IN" sz="800" dirty="0">
                <a:solidFill>
                  <a:srgbClr val="C00000"/>
                </a:solidFill>
                <a:latin typeface="+mj-lt"/>
              </a:rPr>
              <a:t>Gurgaon</a:t>
            </a:r>
          </a:p>
        </p:txBody>
      </p:sp>
      <p:sp>
        <p:nvSpPr>
          <p:cNvPr id="18" name="TextBox 17">
            <a:extLst>
              <a:ext uri="{FF2B5EF4-FFF2-40B4-BE49-F238E27FC236}">
                <a16:creationId xmlns:a16="http://schemas.microsoft.com/office/drawing/2014/main" id="{EE13F38C-088C-E673-F47E-BFDE0951EB5A}"/>
              </a:ext>
            </a:extLst>
          </p:cNvPr>
          <p:cNvSpPr txBox="1"/>
          <p:nvPr/>
        </p:nvSpPr>
        <p:spPr>
          <a:xfrm>
            <a:off x="1027340" y="5785135"/>
            <a:ext cx="1161167" cy="215444"/>
          </a:xfrm>
          <a:prstGeom prst="rect">
            <a:avLst/>
          </a:prstGeom>
          <a:noFill/>
        </p:spPr>
        <p:txBody>
          <a:bodyPr wrap="square" rtlCol="0">
            <a:spAutoFit/>
          </a:bodyPr>
          <a:lstStyle/>
          <a:p>
            <a:r>
              <a:rPr lang="en-IN" sz="800" dirty="0">
                <a:solidFill>
                  <a:srgbClr val="0099CC"/>
                </a:solidFill>
                <a:latin typeface="+mj-lt"/>
              </a:rPr>
              <a:t>Mewat</a:t>
            </a:r>
          </a:p>
        </p:txBody>
      </p:sp>
      <p:sp>
        <p:nvSpPr>
          <p:cNvPr id="19" name="TextBox 18">
            <a:extLst>
              <a:ext uri="{FF2B5EF4-FFF2-40B4-BE49-F238E27FC236}">
                <a16:creationId xmlns:a16="http://schemas.microsoft.com/office/drawing/2014/main" id="{0DF523E4-EA31-6CB2-9C40-30B3DFF363FB}"/>
              </a:ext>
            </a:extLst>
          </p:cNvPr>
          <p:cNvSpPr txBox="1"/>
          <p:nvPr/>
        </p:nvSpPr>
        <p:spPr>
          <a:xfrm>
            <a:off x="183663" y="5462410"/>
            <a:ext cx="1161167" cy="215444"/>
          </a:xfrm>
          <a:prstGeom prst="rect">
            <a:avLst/>
          </a:prstGeom>
          <a:noFill/>
        </p:spPr>
        <p:txBody>
          <a:bodyPr wrap="square" rtlCol="0">
            <a:spAutoFit/>
          </a:bodyPr>
          <a:lstStyle/>
          <a:p>
            <a:r>
              <a:rPr lang="en-IN" sz="800" dirty="0">
                <a:solidFill>
                  <a:srgbClr val="0099CC"/>
                </a:solidFill>
                <a:latin typeface="+mj-lt"/>
              </a:rPr>
              <a:t>Rewari</a:t>
            </a:r>
          </a:p>
        </p:txBody>
      </p:sp>
      <p:sp>
        <p:nvSpPr>
          <p:cNvPr id="21" name="TextBox 20">
            <a:extLst>
              <a:ext uri="{FF2B5EF4-FFF2-40B4-BE49-F238E27FC236}">
                <a16:creationId xmlns:a16="http://schemas.microsoft.com/office/drawing/2014/main" id="{E7C311CA-D794-320A-D521-1A06BD22087E}"/>
              </a:ext>
            </a:extLst>
          </p:cNvPr>
          <p:cNvSpPr txBox="1"/>
          <p:nvPr/>
        </p:nvSpPr>
        <p:spPr>
          <a:xfrm>
            <a:off x="2067812" y="2057536"/>
            <a:ext cx="1161167" cy="215444"/>
          </a:xfrm>
          <a:prstGeom prst="rect">
            <a:avLst/>
          </a:prstGeom>
          <a:noFill/>
        </p:spPr>
        <p:txBody>
          <a:bodyPr wrap="square" rtlCol="0">
            <a:spAutoFit/>
          </a:bodyPr>
          <a:lstStyle/>
          <a:p>
            <a:r>
              <a:rPr lang="en-IN" sz="800" dirty="0">
                <a:solidFill>
                  <a:srgbClr val="C00000"/>
                </a:solidFill>
                <a:latin typeface="+mj-lt"/>
              </a:rPr>
              <a:t>Uttarakashi</a:t>
            </a:r>
          </a:p>
        </p:txBody>
      </p:sp>
      <p:sp>
        <p:nvSpPr>
          <p:cNvPr id="22" name="TextBox 21">
            <a:extLst>
              <a:ext uri="{FF2B5EF4-FFF2-40B4-BE49-F238E27FC236}">
                <a16:creationId xmlns:a16="http://schemas.microsoft.com/office/drawing/2014/main" id="{5470FF6F-7DCA-D700-ABC4-6551E1A1001C}"/>
              </a:ext>
            </a:extLst>
          </p:cNvPr>
          <p:cNvSpPr txBox="1"/>
          <p:nvPr/>
        </p:nvSpPr>
        <p:spPr>
          <a:xfrm>
            <a:off x="3606854" y="2966539"/>
            <a:ext cx="1161167" cy="215444"/>
          </a:xfrm>
          <a:prstGeom prst="rect">
            <a:avLst/>
          </a:prstGeom>
          <a:noFill/>
        </p:spPr>
        <p:txBody>
          <a:bodyPr wrap="square" rtlCol="0">
            <a:spAutoFit/>
          </a:bodyPr>
          <a:lstStyle/>
          <a:p>
            <a:r>
              <a:rPr lang="en-IN" sz="800" dirty="0">
                <a:solidFill>
                  <a:srgbClr val="C00000"/>
                </a:solidFill>
                <a:latin typeface="+mj-lt"/>
              </a:rPr>
              <a:t>Chamoli</a:t>
            </a:r>
          </a:p>
        </p:txBody>
      </p:sp>
      <p:sp>
        <p:nvSpPr>
          <p:cNvPr id="23" name="TextBox 22">
            <a:extLst>
              <a:ext uri="{FF2B5EF4-FFF2-40B4-BE49-F238E27FC236}">
                <a16:creationId xmlns:a16="http://schemas.microsoft.com/office/drawing/2014/main" id="{D30134F7-3236-F586-776E-64663555BE3D}"/>
              </a:ext>
            </a:extLst>
          </p:cNvPr>
          <p:cNvSpPr txBox="1"/>
          <p:nvPr/>
        </p:nvSpPr>
        <p:spPr>
          <a:xfrm>
            <a:off x="2824170" y="3716379"/>
            <a:ext cx="1161167" cy="215444"/>
          </a:xfrm>
          <a:prstGeom prst="rect">
            <a:avLst/>
          </a:prstGeom>
          <a:noFill/>
        </p:spPr>
        <p:txBody>
          <a:bodyPr wrap="square" rtlCol="0">
            <a:spAutoFit/>
          </a:bodyPr>
          <a:lstStyle/>
          <a:p>
            <a:r>
              <a:rPr lang="en-IN" sz="800" dirty="0">
                <a:solidFill>
                  <a:srgbClr val="0099CC"/>
                </a:solidFill>
                <a:latin typeface="+mj-lt"/>
              </a:rPr>
              <a:t>Garhwal</a:t>
            </a:r>
          </a:p>
        </p:txBody>
      </p:sp>
      <p:sp>
        <p:nvSpPr>
          <p:cNvPr id="24" name="TextBox 23">
            <a:extLst>
              <a:ext uri="{FF2B5EF4-FFF2-40B4-BE49-F238E27FC236}">
                <a16:creationId xmlns:a16="http://schemas.microsoft.com/office/drawing/2014/main" id="{5BDD906C-9E59-4F6B-311A-76E8E8167566}"/>
              </a:ext>
            </a:extLst>
          </p:cNvPr>
          <p:cNvSpPr txBox="1"/>
          <p:nvPr/>
        </p:nvSpPr>
        <p:spPr>
          <a:xfrm>
            <a:off x="2729619" y="3995151"/>
            <a:ext cx="1161167" cy="215444"/>
          </a:xfrm>
          <a:prstGeom prst="rect">
            <a:avLst/>
          </a:prstGeom>
          <a:noFill/>
        </p:spPr>
        <p:txBody>
          <a:bodyPr wrap="square" rtlCol="0">
            <a:spAutoFit/>
          </a:bodyPr>
          <a:lstStyle/>
          <a:p>
            <a:r>
              <a:rPr lang="en-IN" sz="800" dirty="0">
                <a:solidFill>
                  <a:srgbClr val="C00000"/>
                </a:solidFill>
                <a:latin typeface="+mj-lt"/>
              </a:rPr>
              <a:t>Tehri Garhwal</a:t>
            </a:r>
          </a:p>
        </p:txBody>
      </p:sp>
      <p:cxnSp>
        <p:nvCxnSpPr>
          <p:cNvPr id="26" name="Connector: Curved 25">
            <a:extLst>
              <a:ext uri="{FF2B5EF4-FFF2-40B4-BE49-F238E27FC236}">
                <a16:creationId xmlns:a16="http://schemas.microsoft.com/office/drawing/2014/main" id="{F9992358-DDC0-378E-52ED-78AC35F8B9B1}"/>
              </a:ext>
            </a:extLst>
          </p:cNvPr>
          <p:cNvCxnSpPr>
            <a:cxnSpLocks/>
          </p:cNvCxnSpPr>
          <p:nvPr/>
        </p:nvCxnSpPr>
        <p:spPr>
          <a:xfrm rot="16200000" flipH="1">
            <a:off x="2213936" y="3357563"/>
            <a:ext cx="846389" cy="490118"/>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Curved 33">
            <a:extLst>
              <a:ext uri="{FF2B5EF4-FFF2-40B4-BE49-F238E27FC236}">
                <a16:creationId xmlns:a16="http://schemas.microsoft.com/office/drawing/2014/main" id="{3B326B44-E6A8-1080-BE13-8B1032379A8E}"/>
              </a:ext>
            </a:extLst>
          </p:cNvPr>
          <p:cNvCxnSpPr>
            <a:cxnSpLocks/>
          </p:cNvCxnSpPr>
          <p:nvPr/>
        </p:nvCxnSpPr>
        <p:spPr>
          <a:xfrm rot="16200000" flipH="1">
            <a:off x="2816654" y="2994300"/>
            <a:ext cx="672255" cy="54118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039B5B-D30A-F84A-E7B6-58C83CA0044B}"/>
              </a:ext>
            </a:extLst>
          </p:cNvPr>
          <p:cNvSpPr txBox="1"/>
          <p:nvPr/>
        </p:nvSpPr>
        <p:spPr>
          <a:xfrm>
            <a:off x="9099393" y="3608657"/>
            <a:ext cx="1161167" cy="215444"/>
          </a:xfrm>
          <a:prstGeom prst="rect">
            <a:avLst/>
          </a:prstGeom>
          <a:noFill/>
        </p:spPr>
        <p:txBody>
          <a:bodyPr wrap="square" rtlCol="0">
            <a:spAutoFit/>
          </a:bodyPr>
          <a:lstStyle/>
          <a:p>
            <a:r>
              <a:rPr lang="en-IN" sz="800" dirty="0">
                <a:solidFill>
                  <a:srgbClr val="C00000"/>
                </a:solidFill>
                <a:latin typeface="+mj-lt"/>
              </a:rPr>
              <a:t>Garhwal</a:t>
            </a:r>
          </a:p>
        </p:txBody>
      </p:sp>
      <p:sp>
        <p:nvSpPr>
          <p:cNvPr id="38" name="TextBox 37">
            <a:extLst>
              <a:ext uri="{FF2B5EF4-FFF2-40B4-BE49-F238E27FC236}">
                <a16:creationId xmlns:a16="http://schemas.microsoft.com/office/drawing/2014/main" id="{1A571EA2-0738-A777-8E78-BDDE771954C1}"/>
              </a:ext>
            </a:extLst>
          </p:cNvPr>
          <p:cNvSpPr txBox="1"/>
          <p:nvPr/>
        </p:nvSpPr>
        <p:spPr>
          <a:xfrm>
            <a:off x="6963900" y="2318797"/>
            <a:ext cx="1161167" cy="215444"/>
          </a:xfrm>
          <a:prstGeom prst="rect">
            <a:avLst/>
          </a:prstGeom>
          <a:noFill/>
        </p:spPr>
        <p:txBody>
          <a:bodyPr wrap="square" rtlCol="0">
            <a:spAutoFit/>
          </a:bodyPr>
          <a:lstStyle/>
          <a:p>
            <a:r>
              <a:rPr lang="en-IN" sz="800" dirty="0">
                <a:solidFill>
                  <a:srgbClr val="C00000"/>
                </a:solidFill>
                <a:latin typeface="+mj-lt"/>
              </a:rPr>
              <a:t>Tehri Garhwal</a:t>
            </a:r>
          </a:p>
        </p:txBody>
      </p:sp>
      <p:sp>
        <p:nvSpPr>
          <p:cNvPr id="40" name="TextBox 39">
            <a:extLst>
              <a:ext uri="{FF2B5EF4-FFF2-40B4-BE49-F238E27FC236}">
                <a16:creationId xmlns:a16="http://schemas.microsoft.com/office/drawing/2014/main" id="{079CBC17-0F85-EA6C-BC7A-51834193F047}"/>
              </a:ext>
            </a:extLst>
          </p:cNvPr>
          <p:cNvSpPr txBox="1"/>
          <p:nvPr/>
        </p:nvSpPr>
        <p:spPr>
          <a:xfrm>
            <a:off x="7173857" y="3829330"/>
            <a:ext cx="1161167" cy="215444"/>
          </a:xfrm>
          <a:prstGeom prst="rect">
            <a:avLst/>
          </a:prstGeom>
          <a:noFill/>
        </p:spPr>
        <p:txBody>
          <a:bodyPr wrap="square" rtlCol="0">
            <a:spAutoFit/>
          </a:bodyPr>
          <a:lstStyle/>
          <a:p>
            <a:r>
              <a:rPr lang="en-IN" sz="800" dirty="0">
                <a:solidFill>
                  <a:srgbClr val="C00000"/>
                </a:solidFill>
                <a:latin typeface="+mj-lt"/>
              </a:rPr>
              <a:t>Haridwar</a:t>
            </a:r>
          </a:p>
        </p:txBody>
      </p:sp>
      <p:sp>
        <p:nvSpPr>
          <p:cNvPr id="42" name="TextBox 41">
            <a:extLst>
              <a:ext uri="{FF2B5EF4-FFF2-40B4-BE49-F238E27FC236}">
                <a16:creationId xmlns:a16="http://schemas.microsoft.com/office/drawing/2014/main" id="{DFFF79AF-1060-B77C-20E2-1958AA515CAB}"/>
              </a:ext>
            </a:extLst>
          </p:cNvPr>
          <p:cNvSpPr txBox="1"/>
          <p:nvPr/>
        </p:nvSpPr>
        <p:spPr>
          <a:xfrm>
            <a:off x="7350156" y="5205802"/>
            <a:ext cx="1161167" cy="215444"/>
          </a:xfrm>
          <a:prstGeom prst="rect">
            <a:avLst/>
          </a:prstGeom>
          <a:noFill/>
        </p:spPr>
        <p:txBody>
          <a:bodyPr wrap="square" rtlCol="0">
            <a:spAutoFit/>
          </a:bodyPr>
          <a:lstStyle/>
          <a:p>
            <a:r>
              <a:rPr lang="en-IN" sz="800" dirty="0">
                <a:solidFill>
                  <a:srgbClr val="0099CC"/>
                </a:solidFill>
                <a:latin typeface="+mj-lt"/>
              </a:rPr>
              <a:t>Faridabad</a:t>
            </a:r>
          </a:p>
        </p:txBody>
      </p:sp>
      <p:sp>
        <p:nvSpPr>
          <p:cNvPr id="43" name="TextBox 42">
            <a:extLst>
              <a:ext uri="{FF2B5EF4-FFF2-40B4-BE49-F238E27FC236}">
                <a16:creationId xmlns:a16="http://schemas.microsoft.com/office/drawing/2014/main" id="{8F4316C7-0675-A0F7-AA44-3A3ADA822F7F}"/>
              </a:ext>
            </a:extLst>
          </p:cNvPr>
          <p:cNvSpPr txBox="1"/>
          <p:nvPr/>
        </p:nvSpPr>
        <p:spPr>
          <a:xfrm>
            <a:off x="6188989" y="4968230"/>
            <a:ext cx="1161167" cy="215444"/>
          </a:xfrm>
          <a:prstGeom prst="rect">
            <a:avLst/>
          </a:prstGeom>
          <a:noFill/>
        </p:spPr>
        <p:txBody>
          <a:bodyPr wrap="square" rtlCol="0">
            <a:spAutoFit/>
          </a:bodyPr>
          <a:lstStyle/>
          <a:p>
            <a:r>
              <a:rPr lang="en-IN" sz="800" dirty="0">
                <a:solidFill>
                  <a:srgbClr val="0099CC"/>
                </a:solidFill>
                <a:latin typeface="+mj-lt"/>
              </a:rPr>
              <a:t>Gurgaon</a:t>
            </a:r>
          </a:p>
        </p:txBody>
      </p:sp>
    </p:spTree>
    <p:extLst>
      <p:ext uri="{BB962C8B-B14F-4D97-AF65-F5344CB8AC3E}">
        <p14:creationId xmlns:p14="http://schemas.microsoft.com/office/powerpoint/2010/main" val="76557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F6136-ACBB-01DD-CB17-66935816A272}"/>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FB8879FF-E49A-407C-7302-6F5DFD49B377}"/>
              </a:ext>
            </a:extLst>
          </p:cNvPr>
          <p:cNvSpPr>
            <a:spLocks noGrp="1"/>
          </p:cNvSpPr>
          <p:nvPr>
            <p:ph idx="1"/>
          </p:nvPr>
        </p:nvSpPr>
        <p:spPr>
          <a:xfrm>
            <a:off x="1174728" y="844890"/>
            <a:ext cx="4417793" cy="1033708"/>
          </a:xfrm>
        </p:spPr>
        <p:txBody>
          <a:bodyPr>
            <a:normAutofit/>
          </a:bodyPr>
          <a:lstStyle/>
          <a:p>
            <a:r>
              <a:rPr lang="en-US" sz="2800" b="1" dirty="0">
                <a:solidFill>
                  <a:schemeClr val="tx1"/>
                </a:solidFill>
                <a:latin typeface="+mj-lt"/>
              </a:rPr>
              <a:t>Tobacco Use (Men)</a:t>
            </a:r>
          </a:p>
        </p:txBody>
      </p:sp>
      <p:sp>
        <p:nvSpPr>
          <p:cNvPr id="5" name="Footer Placeholder 4">
            <a:extLst>
              <a:ext uri="{FF2B5EF4-FFF2-40B4-BE49-F238E27FC236}">
                <a16:creationId xmlns:a16="http://schemas.microsoft.com/office/drawing/2014/main" id="{8761D508-3D2F-508B-3A0B-81825B4B915C}"/>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B3584467-CFAB-0F46-C8FB-8B3FA5820B59}"/>
              </a:ext>
            </a:extLst>
          </p:cNvPr>
          <p:cNvSpPr txBox="1"/>
          <p:nvPr/>
        </p:nvSpPr>
        <p:spPr>
          <a:xfrm>
            <a:off x="4420333" y="890331"/>
            <a:ext cx="6136137" cy="1323439"/>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Chennai South constituency needs immediate attention as it can impact the progress in neighbouring regions like Kancheepuram, Chennai North &amp; Central and Seriperumbudur.</a:t>
            </a:r>
          </a:p>
          <a:p>
            <a:pPr marL="228600" indent="-228600">
              <a:buFont typeface="Wingdings" panose="05000000000000000000" pitchFamily="2" charset="2"/>
              <a:buChar char="q"/>
            </a:pPr>
            <a:r>
              <a:rPr lang="en-IN" sz="1000" dirty="0">
                <a:latin typeface="+mj-lt"/>
              </a:rPr>
              <a:t>Anantapur, Nellore &amp; Rajampet constituencies have barely showed any progress since 2016. On the other hand, Tirupathi &amp; Chittor constituencies show symptoms of worsening their off-target status. A series of awareness campaigns during ‘World No Tobacco Day’ may mitigate the risk.</a:t>
            </a:r>
          </a:p>
          <a:p>
            <a:pPr marL="228600" indent="-228600">
              <a:buFont typeface="Wingdings" panose="05000000000000000000" pitchFamily="2" charset="2"/>
              <a:buChar char="q"/>
            </a:pPr>
            <a:endParaRPr lang="en-IN" sz="1000" dirty="0">
              <a:latin typeface="+mj-lt"/>
            </a:endParaRPr>
          </a:p>
          <a:p>
            <a:pPr marL="228600" indent="-228600">
              <a:buFont typeface="Wingdings" panose="05000000000000000000" pitchFamily="2" charset="2"/>
              <a:buChar char="q"/>
            </a:pPr>
            <a:endParaRPr lang="en-IN" sz="1000" dirty="0">
              <a:latin typeface="+mj-lt"/>
            </a:endParaRPr>
          </a:p>
          <a:p>
            <a:pPr marL="228600" indent="-228600">
              <a:buFont typeface="Wingdings" panose="05000000000000000000" pitchFamily="2" charset="2"/>
              <a:buChar char="q"/>
            </a:pPr>
            <a:endParaRPr lang="en-IN" sz="1000" dirty="0">
              <a:latin typeface="+mj-lt"/>
            </a:endParaRPr>
          </a:p>
        </p:txBody>
      </p:sp>
      <p:pic>
        <p:nvPicPr>
          <p:cNvPr id="10" name="Picture 9">
            <a:extLst>
              <a:ext uri="{FF2B5EF4-FFF2-40B4-BE49-F238E27FC236}">
                <a16:creationId xmlns:a16="http://schemas.microsoft.com/office/drawing/2014/main" id="{3EEF052B-B669-4023-CB1F-00B1A459F01D}"/>
              </a:ext>
            </a:extLst>
          </p:cNvPr>
          <p:cNvPicPr>
            <a:picLocks noChangeAspect="1"/>
          </p:cNvPicPr>
          <p:nvPr/>
        </p:nvPicPr>
        <p:blipFill>
          <a:blip r:embed="rId3"/>
          <a:stretch>
            <a:fillRect/>
          </a:stretch>
        </p:blipFill>
        <p:spPr>
          <a:xfrm>
            <a:off x="417949" y="729552"/>
            <a:ext cx="591550" cy="853931"/>
          </a:xfrm>
          <a:prstGeom prst="rect">
            <a:avLst/>
          </a:prstGeom>
          <a:ln>
            <a:solidFill>
              <a:schemeClr val="tx1"/>
            </a:solidFill>
          </a:ln>
        </p:spPr>
      </p:pic>
      <p:pic>
        <p:nvPicPr>
          <p:cNvPr id="8" name="Picture 2" descr="SDG3: Good Health and Well Being - KISS Deemed to be University">
            <a:extLst>
              <a:ext uri="{FF2B5EF4-FFF2-40B4-BE49-F238E27FC236}">
                <a16:creationId xmlns:a16="http://schemas.microsoft.com/office/drawing/2014/main" id="{6B483766-4237-093C-C7F6-2BD45F0ED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8141" y="705569"/>
            <a:ext cx="893689" cy="8936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84B82621-4298-F66B-3D95-B040B14F491C}"/>
              </a:ext>
            </a:extLst>
          </p:cNvPr>
          <p:cNvSpPr>
            <a:spLocks noGrp="1"/>
          </p:cNvSpPr>
          <p:nvPr>
            <p:ph type="sldNum" sz="quarter" idx="12"/>
          </p:nvPr>
        </p:nvSpPr>
        <p:spPr/>
        <p:txBody>
          <a:bodyPr/>
          <a:lstStyle/>
          <a:p>
            <a:fld id="{6EBA8149-75C9-4114-A48F-B4823580152A}" type="slidenum">
              <a:rPr lang="en-IN" smtClean="0">
                <a:latin typeface="+mj-lt"/>
              </a:rPr>
              <a:t>12</a:t>
            </a:fld>
            <a:endParaRPr lang="en-IN" dirty="0">
              <a:latin typeface="+mj-lt"/>
            </a:endParaRPr>
          </a:p>
        </p:txBody>
      </p:sp>
      <p:pic>
        <p:nvPicPr>
          <p:cNvPr id="4" name="Picture 3">
            <a:extLst>
              <a:ext uri="{FF2B5EF4-FFF2-40B4-BE49-F238E27FC236}">
                <a16:creationId xmlns:a16="http://schemas.microsoft.com/office/drawing/2014/main" id="{9C78C763-78EF-9804-CF77-EE542CD9235F}"/>
              </a:ext>
            </a:extLst>
          </p:cNvPr>
          <p:cNvPicPr>
            <a:picLocks noChangeAspect="1"/>
          </p:cNvPicPr>
          <p:nvPr/>
        </p:nvPicPr>
        <p:blipFill>
          <a:blip r:embed="rId5"/>
          <a:stretch>
            <a:fillRect/>
          </a:stretch>
        </p:blipFill>
        <p:spPr>
          <a:xfrm>
            <a:off x="417948" y="1900566"/>
            <a:ext cx="5678052" cy="4190943"/>
          </a:xfrm>
          <a:prstGeom prst="rect">
            <a:avLst/>
          </a:prstGeom>
          <a:ln>
            <a:solidFill>
              <a:schemeClr val="tx1"/>
            </a:solidFill>
          </a:ln>
        </p:spPr>
      </p:pic>
      <p:sp>
        <p:nvSpPr>
          <p:cNvPr id="30" name="Rectangle 29">
            <a:extLst>
              <a:ext uri="{FF2B5EF4-FFF2-40B4-BE49-F238E27FC236}">
                <a16:creationId xmlns:a16="http://schemas.microsoft.com/office/drawing/2014/main" id="{0662B047-30E6-2825-07C8-958E4F9E2B7D}"/>
              </a:ext>
            </a:extLst>
          </p:cNvPr>
          <p:cNvSpPr/>
          <p:nvPr/>
        </p:nvSpPr>
        <p:spPr>
          <a:xfrm>
            <a:off x="5273344" y="2955742"/>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04212D56-9FB8-C442-CE8D-D0E760960504}"/>
              </a:ext>
            </a:extLst>
          </p:cNvPr>
          <p:cNvSpPr/>
          <p:nvPr/>
        </p:nvSpPr>
        <p:spPr>
          <a:xfrm>
            <a:off x="4156517" y="1908653"/>
            <a:ext cx="1939483"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pic>
        <p:nvPicPr>
          <p:cNvPr id="12" name="Picture 11">
            <a:extLst>
              <a:ext uri="{FF2B5EF4-FFF2-40B4-BE49-F238E27FC236}">
                <a16:creationId xmlns:a16="http://schemas.microsoft.com/office/drawing/2014/main" id="{98CBBF71-29CE-1D79-7210-B1FC348DD27D}"/>
              </a:ext>
            </a:extLst>
          </p:cNvPr>
          <p:cNvPicPr>
            <a:picLocks noChangeAspect="1"/>
          </p:cNvPicPr>
          <p:nvPr/>
        </p:nvPicPr>
        <p:blipFill>
          <a:blip r:embed="rId6"/>
          <a:stretch>
            <a:fillRect/>
          </a:stretch>
        </p:blipFill>
        <p:spPr>
          <a:xfrm>
            <a:off x="6152489" y="1900567"/>
            <a:ext cx="5749341" cy="4191750"/>
          </a:xfrm>
          <a:prstGeom prst="rect">
            <a:avLst/>
          </a:prstGeom>
          <a:ln>
            <a:solidFill>
              <a:schemeClr val="tx1"/>
            </a:solidFill>
          </a:ln>
        </p:spPr>
      </p:pic>
      <p:sp>
        <p:nvSpPr>
          <p:cNvPr id="41" name="Rectangle 40">
            <a:extLst>
              <a:ext uri="{FF2B5EF4-FFF2-40B4-BE49-F238E27FC236}">
                <a16:creationId xmlns:a16="http://schemas.microsoft.com/office/drawing/2014/main" id="{1C384CAF-18CF-4310-0DF7-3279DEE990AE}"/>
              </a:ext>
            </a:extLst>
          </p:cNvPr>
          <p:cNvSpPr/>
          <p:nvPr/>
        </p:nvSpPr>
        <p:spPr>
          <a:xfrm>
            <a:off x="10028023" y="1922227"/>
            <a:ext cx="1873807"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sp>
        <p:nvSpPr>
          <p:cNvPr id="39" name="Rectangle 38">
            <a:extLst>
              <a:ext uri="{FF2B5EF4-FFF2-40B4-BE49-F238E27FC236}">
                <a16:creationId xmlns:a16="http://schemas.microsoft.com/office/drawing/2014/main" id="{BF6F2A73-4BD8-D00E-6566-6907A65000B4}"/>
              </a:ext>
            </a:extLst>
          </p:cNvPr>
          <p:cNvSpPr/>
          <p:nvPr/>
        </p:nvSpPr>
        <p:spPr>
          <a:xfrm>
            <a:off x="10974924" y="2842299"/>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C57ACCDE-A36D-F45F-4F03-15DAAFEEFEB4}"/>
              </a:ext>
            </a:extLst>
          </p:cNvPr>
          <p:cNvSpPr txBox="1"/>
          <p:nvPr/>
        </p:nvSpPr>
        <p:spPr>
          <a:xfrm>
            <a:off x="1996257" y="2357083"/>
            <a:ext cx="1161167" cy="215444"/>
          </a:xfrm>
          <a:prstGeom prst="rect">
            <a:avLst/>
          </a:prstGeom>
          <a:noFill/>
        </p:spPr>
        <p:txBody>
          <a:bodyPr wrap="square" rtlCol="0">
            <a:spAutoFit/>
          </a:bodyPr>
          <a:lstStyle/>
          <a:p>
            <a:r>
              <a:rPr lang="en-IN" sz="800" dirty="0">
                <a:solidFill>
                  <a:srgbClr val="0099CC"/>
                </a:solidFill>
                <a:latin typeface="+mj-lt"/>
              </a:rPr>
              <a:t>YSR</a:t>
            </a:r>
          </a:p>
        </p:txBody>
      </p:sp>
      <p:sp>
        <p:nvSpPr>
          <p:cNvPr id="15" name="TextBox 14">
            <a:extLst>
              <a:ext uri="{FF2B5EF4-FFF2-40B4-BE49-F238E27FC236}">
                <a16:creationId xmlns:a16="http://schemas.microsoft.com/office/drawing/2014/main" id="{07A0EEE8-E2BE-8A44-023A-296C848A2C37}"/>
              </a:ext>
            </a:extLst>
          </p:cNvPr>
          <p:cNvSpPr txBox="1"/>
          <p:nvPr/>
        </p:nvSpPr>
        <p:spPr>
          <a:xfrm>
            <a:off x="2676390" y="5098015"/>
            <a:ext cx="1161167" cy="215444"/>
          </a:xfrm>
          <a:prstGeom prst="rect">
            <a:avLst/>
          </a:prstGeom>
          <a:noFill/>
        </p:spPr>
        <p:txBody>
          <a:bodyPr wrap="square" rtlCol="0">
            <a:spAutoFit/>
          </a:bodyPr>
          <a:lstStyle/>
          <a:p>
            <a:r>
              <a:rPr lang="en-IN" sz="800" dirty="0">
                <a:solidFill>
                  <a:srgbClr val="0099CC"/>
                </a:solidFill>
                <a:latin typeface="+mj-lt"/>
              </a:rPr>
              <a:t>Kancheepuram</a:t>
            </a:r>
          </a:p>
        </p:txBody>
      </p:sp>
      <p:sp>
        <p:nvSpPr>
          <p:cNvPr id="16" name="TextBox 15">
            <a:extLst>
              <a:ext uri="{FF2B5EF4-FFF2-40B4-BE49-F238E27FC236}">
                <a16:creationId xmlns:a16="http://schemas.microsoft.com/office/drawing/2014/main" id="{2B85354B-F725-DCBF-DEA6-A9D425B3B4B1}"/>
              </a:ext>
            </a:extLst>
          </p:cNvPr>
          <p:cNvSpPr txBox="1"/>
          <p:nvPr/>
        </p:nvSpPr>
        <p:spPr>
          <a:xfrm>
            <a:off x="3965091" y="4546028"/>
            <a:ext cx="1161167" cy="215444"/>
          </a:xfrm>
          <a:prstGeom prst="rect">
            <a:avLst/>
          </a:prstGeom>
          <a:noFill/>
        </p:spPr>
        <p:txBody>
          <a:bodyPr wrap="square" rtlCol="0">
            <a:spAutoFit/>
          </a:bodyPr>
          <a:lstStyle/>
          <a:p>
            <a:r>
              <a:rPr lang="en-IN" sz="800" dirty="0">
                <a:solidFill>
                  <a:srgbClr val="0099CC"/>
                </a:solidFill>
                <a:latin typeface="+mj-lt"/>
              </a:rPr>
              <a:t>Chennai</a:t>
            </a:r>
          </a:p>
        </p:txBody>
      </p:sp>
      <p:sp>
        <p:nvSpPr>
          <p:cNvPr id="17" name="TextBox 16">
            <a:extLst>
              <a:ext uri="{FF2B5EF4-FFF2-40B4-BE49-F238E27FC236}">
                <a16:creationId xmlns:a16="http://schemas.microsoft.com/office/drawing/2014/main" id="{809DFCBE-D17B-AA3D-E767-B280F1D401DD}"/>
              </a:ext>
            </a:extLst>
          </p:cNvPr>
          <p:cNvSpPr txBox="1"/>
          <p:nvPr/>
        </p:nvSpPr>
        <p:spPr>
          <a:xfrm>
            <a:off x="508591" y="2413992"/>
            <a:ext cx="1161167" cy="215444"/>
          </a:xfrm>
          <a:prstGeom prst="rect">
            <a:avLst/>
          </a:prstGeom>
          <a:noFill/>
        </p:spPr>
        <p:txBody>
          <a:bodyPr wrap="square" rtlCol="0">
            <a:spAutoFit/>
          </a:bodyPr>
          <a:lstStyle/>
          <a:p>
            <a:r>
              <a:rPr lang="en-IN" sz="800" dirty="0">
                <a:solidFill>
                  <a:srgbClr val="C00000"/>
                </a:solidFill>
                <a:latin typeface="+mj-lt"/>
              </a:rPr>
              <a:t>Anantapur</a:t>
            </a:r>
          </a:p>
        </p:txBody>
      </p:sp>
      <p:sp>
        <p:nvSpPr>
          <p:cNvPr id="18" name="TextBox 17">
            <a:extLst>
              <a:ext uri="{FF2B5EF4-FFF2-40B4-BE49-F238E27FC236}">
                <a16:creationId xmlns:a16="http://schemas.microsoft.com/office/drawing/2014/main" id="{F919C155-309C-4AE2-3F87-D6B0BF7A3C74}"/>
              </a:ext>
            </a:extLst>
          </p:cNvPr>
          <p:cNvSpPr txBox="1"/>
          <p:nvPr/>
        </p:nvSpPr>
        <p:spPr>
          <a:xfrm>
            <a:off x="1769260" y="4427910"/>
            <a:ext cx="1161167" cy="215444"/>
          </a:xfrm>
          <a:prstGeom prst="rect">
            <a:avLst/>
          </a:prstGeom>
          <a:noFill/>
        </p:spPr>
        <p:txBody>
          <a:bodyPr wrap="square" rtlCol="0">
            <a:spAutoFit/>
          </a:bodyPr>
          <a:lstStyle/>
          <a:p>
            <a:r>
              <a:rPr lang="en-IN" sz="800" dirty="0">
                <a:solidFill>
                  <a:srgbClr val="C00000"/>
                </a:solidFill>
                <a:latin typeface="+mj-lt"/>
              </a:rPr>
              <a:t>Chittoor</a:t>
            </a:r>
          </a:p>
        </p:txBody>
      </p:sp>
      <p:sp>
        <p:nvSpPr>
          <p:cNvPr id="19" name="TextBox 18">
            <a:extLst>
              <a:ext uri="{FF2B5EF4-FFF2-40B4-BE49-F238E27FC236}">
                <a16:creationId xmlns:a16="http://schemas.microsoft.com/office/drawing/2014/main" id="{DA5B583D-4109-4CBC-143C-B36E44F350B4}"/>
              </a:ext>
            </a:extLst>
          </p:cNvPr>
          <p:cNvSpPr txBox="1"/>
          <p:nvPr/>
        </p:nvSpPr>
        <p:spPr>
          <a:xfrm>
            <a:off x="3149316" y="2412054"/>
            <a:ext cx="1161167" cy="215444"/>
          </a:xfrm>
          <a:prstGeom prst="rect">
            <a:avLst/>
          </a:prstGeom>
          <a:noFill/>
        </p:spPr>
        <p:txBody>
          <a:bodyPr wrap="square" rtlCol="0">
            <a:spAutoFit/>
          </a:bodyPr>
          <a:lstStyle/>
          <a:p>
            <a:r>
              <a:rPr lang="en-IN" sz="800" dirty="0">
                <a:solidFill>
                  <a:srgbClr val="C00000"/>
                </a:solidFill>
                <a:latin typeface="+mj-lt"/>
              </a:rPr>
              <a:t>Nellore</a:t>
            </a:r>
          </a:p>
        </p:txBody>
      </p:sp>
      <p:sp>
        <p:nvSpPr>
          <p:cNvPr id="20" name="TextBox 19">
            <a:extLst>
              <a:ext uri="{FF2B5EF4-FFF2-40B4-BE49-F238E27FC236}">
                <a16:creationId xmlns:a16="http://schemas.microsoft.com/office/drawing/2014/main" id="{FC8311CD-57C3-3FF4-AAC8-B290AABA15A8}"/>
              </a:ext>
            </a:extLst>
          </p:cNvPr>
          <p:cNvSpPr txBox="1"/>
          <p:nvPr/>
        </p:nvSpPr>
        <p:spPr>
          <a:xfrm>
            <a:off x="8256380" y="5205737"/>
            <a:ext cx="1161167" cy="215444"/>
          </a:xfrm>
          <a:prstGeom prst="rect">
            <a:avLst/>
          </a:prstGeom>
          <a:noFill/>
        </p:spPr>
        <p:txBody>
          <a:bodyPr wrap="square" rtlCol="0">
            <a:spAutoFit/>
          </a:bodyPr>
          <a:lstStyle/>
          <a:p>
            <a:r>
              <a:rPr lang="en-IN" sz="800" dirty="0">
                <a:solidFill>
                  <a:srgbClr val="0099CC"/>
                </a:solidFill>
                <a:latin typeface="+mj-lt"/>
              </a:rPr>
              <a:t>Kancheepuram (Sc)</a:t>
            </a:r>
          </a:p>
        </p:txBody>
      </p:sp>
      <p:sp>
        <p:nvSpPr>
          <p:cNvPr id="21" name="TextBox 20">
            <a:extLst>
              <a:ext uri="{FF2B5EF4-FFF2-40B4-BE49-F238E27FC236}">
                <a16:creationId xmlns:a16="http://schemas.microsoft.com/office/drawing/2014/main" id="{5BD01B22-5DBB-2664-73A2-AAFF1F01D389}"/>
              </a:ext>
            </a:extLst>
          </p:cNvPr>
          <p:cNvSpPr txBox="1"/>
          <p:nvPr/>
        </p:nvSpPr>
        <p:spPr>
          <a:xfrm>
            <a:off x="8836963" y="4580706"/>
            <a:ext cx="1161167" cy="215444"/>
          </a:xfrm>
          <a:prstGeom prst="rect">
            <a:avLst/>
          </a:prstGeom>
          <a:noFill/>
        </p:spPr>
        <p:txBody>
          <a:bodyPr wrap="square" rtlCol="0">
            <a:spAutoFit/>
          </a:bodyPr>
          <a:lstStyle/>
          <a:p>
            <a:r>
              <a:rPr lang="en-IN" sz="800" dirty="0">
                <a:solidFill>
                  <a:srgbClr val="0099CC"/>
                </a:solidFill>
                <a:latin typeface="+mj-lt"/>
              </a:rPr>
              <a:t>Sriperumbudur</a:t>
            </a:r>
          </a:p>
        </p:txBody>
      </p:sp>
      <p:sp>
        <p:nvSpPr>
          <p:cNvPr id="22" name="TextBox 21">
            <a:extLst>
              <a:ext uri="{FF2B5EF4-FFF2-40B4-BE49-F238E27FC236}">
                <a16:creationId xmlns:a16="http://schemas.microsoft.com/office/drawing/2014/main" id="{8E51D8E2-C219-42B8-810F-110F4832A032}"/>
              </a:ext>
            </a:extLst>
          </p:cNvPr>
          <p:cNvSpPr txBox="1"/>
          <p:nvPr/>
        </p:nvSpPr>
        <p:spPr>
          <a:xfrm>
            <a:off x="7434571" y="4677778"/>
            <a:ext cx="1161167" cy="215444"/>
          </a:xfrm>
          <a:prstGeom prst="rect">
            <a:avLst/>
          </a:prstGeom>
          <a:noFill/>
        </p:spPr>
        <p:txBody>
          <a:bodyPr wrap="square" rtlCol="0">
            <a:spAutoFit/>
          </a:bodyPr>
          <a:lstStyle/>
          <a:p>
            <a:r>
              <a:rPr lang="en-IN" sz="800" dirty="0">
                <a:solidFill>
                  <a:srgbClr val="C00000"/>
                </a:solidFill>
                <a:latin typeface="+mj-lt"/>
              </a:rPr>
              <a:t>Chittoor</a:t>
            </a:r>
          </a:p>
        </p:txBody>
      </p:sp>
      <p:sp>
        <p:nvSpPr>
          <p:cNvPr id="23" name="TextBox 22">
            <a:extLst>
              <a:ext uri="{FF2B5EF4-FFF2-40B4-BE49-F238E27FC236}">
                <a16:creationId xmlns:a16="http://schemas.microsoft.com/office/drawing/2014/main" id="{09AEF2A3-53ED-9E2D-184D-EA1CBA3BB964}"/>
              </a:ext>
            </a:extLst>
          </p:cNvPr>
          <p:cNvSpPr txBox="1"/>
          <p:nvPr/>
        </p:nvSpPr>
        <p:spPr>
          <a:xfrm>
            <a:off x="9544099" y="3582010"/>
            <a:ext cx="1161167" cy="215444"/>
          </a:xfrm>
          <a:prstGeom prst="rect">
            <a:avLst/>
          </a:prstGeom>
          <a:noFill/>
        </p:spPr>
        <p:txBody>
          <a:bodyPr wrap="square" rtlCol="0">
            <a:spAutoFit/>
          </a:bodyPr>
          <a:lstStyle/>
          <a:p>
            <a:r>
              <a:rPr lang="en-IN" sz="800" dirty="0">
                <a:solidFill>
                  <a:srgbClr val="C00000"/>
                </a:solidFill>
                <a:latin typeface="+mj-lt"/>
              </a:rPr>
              <a:t>Tirupati(Sc)</a:t>
            </a:r>
          </a:p>
        </p:txBody>
      </p:sp>
      <p:sp>
        <p:nvSpPr>
          <p:cNvPr id="24" name="TextBox 23">
            <a:extLst>
              <a:ext uri="{FF2B5EF4-FFF2-40B4-BE49-F238E27FC236}">
                <a16:creationId xmlns:a16="http://schemas.microsoft.com/office/drawing/2014/main" id="{EA402FB1-2BAD-1EC3-35F7-C8BCCAD4A69A}"/>
              </a:ext>
            </a:extLst>
          </p:cNvPr>
          <p:cNvSpPr txBox="1"/>
          <p:nvPr/>
        </p:nvSpPr>
        <p:spPr>
          <a:xfrm>
            <a:off x="6347584" y="2412054"/>
            <a:ext cx="1161167" cy="215444"/>
          </a:xfrm>
          <a:prstGeom prst="rect">
            <a:avLst/>
          </a:prstGeom>
          <a:noFill/>
        </p:spPr>
        <p:txBody>
          <a:bodyPr wrap="square" rtlCol="0">
            <a:spAutoFit/>
          </a:bodyPr>
          <a:lstStyle/>
          <a:p>
            <a:r>
              <a:rPr lang="en-IN" sz="800" dirty="0">
                <a:solidFill>
                  <a:srgbClr val="C00000"/>
                </a:solidFill>
                <a:latin typeface="+mj-lt"/>
              </a:rPr>
              <a:t>Anantapur</a:t>
            </a:r>
          </a:p>
        </p:txBody>
      </p:sp>
      <p:sp>
        <p:nvSpPr>
          <p:cNvPr id="25" name="TextBox 24">
            <a:extLst>
              <a:ext uri="{FF2B5EF4-FFF2-40B4-BE49-F238E27FC236}">
                <a16:creationId xmlns:a16="http://schemas.microsoft.com/office/drawing/2014/main" id="{48EA9034-22A1-07A5-671C-AA709BC6A98D}"/>
              </a:ext>
            </a:extLst>
          </p:cNvPr>
          <p:cNvSpPr txBox="1"/>
          <p:nvPr/>
        </p:nvSpPr>
        <p:spPr>
          <a:xfrm>
            <a:off x="6590205" y="4036741"/>
            <a:ext cx="1161167" cy="215444"/>
          </a:xfrm>
          <a:prstGeom prst="rect">
            <a:avLst/>
          </a:prstGeom>
          <a:noFill/>
        </p:spPr>
        <p:txBody>
          <a:bodyPr wrap="square" rtlCol="0">
            <a:spAutoFit/>
          </a:bodyPr>
          <a:lstStyle/>
          <a:p>
            <a:r>
              <a:rPr lang="en-IN" sz="800" dirty="0">
                <a:solidFill>
                  <a:srgbClr val="0099CC"/>
                </a:solidFill>
                <a:latin typeface="+mj-lt"/>
              </a:rPr>
              <a:t>Hindupur</a:t>
            </a:r>
          </a:p>
        </p:txBody>
      </p:sp>
      <p:sp>
        <p:nvSpPr>
          <p:cNvPr id="26" name="TextBox 25">
            <a:extLst>
              <a:ext uri="{FF2B5EF4-FFF2-40B4-BE49-F238E27FC236}">
                <a16:creationId xmlns:a16="http://schemas.microsoft.com/office/drawing/2014/main" id="{ADCEF6B5-51B2-AADB-1197-E59551221677}"/>
              </a:ext>
            </a:extLst>
          </p:cNvPr>
          <p:cNvSpPr txBox="1"/>
          <p:nvPr/>
        </p:nvSpPr>
        <p:spPr>
          <a:xfrm>
            <a:off x="7728537" y="2432692"/>
            <a:ext cx="1161167" cy="215444"/>
          </a:xfrm>
          <a:prstGeom prst="rect">
            <a:avLst/>
          </a:prstGeom>
          <a:noFill/>
        </p:spPr>
        <p:txBody>
          <a:bodyPr wrap="square" rtlCol="0">
            <a:spAutoFit/>
          </a:bodyPr>
          <a:lstStyle/>
          <a:p>
            <a:r>
              <a:rPr lang="en-IN" sz="800" dirty="0">
                <a:solidFill>
                  <a:srgbClr val="0099CC"/>
                </a:solidFill>
                <a:latin typeface="+mj-lt"/>
              </a:rPr>
              <a:t>Kadapa</a:t>
            </a:r>
          </a:p>
        </p:txBody>
      </p:sp>
      <p:sp>
        <p:nvSpPr>
          <p:cNvPr id="28" name="TextBox 27">
            <a:extLst>
              <a:ext uri="{FF2B5EF4-FFF2-40B4-BE49-F238E27FC236}">
                <a16:creationId xmlns:a16="http://schemas.microsoft.com/office/drawing/2014/main" id="{A6FEC35B-7E27-48E8-98BF-D1C0ADD09621}"/>
              </a:ext>
            </a:extLst>
          </p:cNvPr>
          <p:cNvSpPr txBox="1"/>
          <p:nvPr/>
        </p:nvSpPr>
        <p:spPr>
          <a:xfrm>
            <a:off x="8690737" y="2466394"/>
            <a:ext cx="1161167" cy="215444"/>
          </a:xfrm>
          <a:prstGeom prst="rect">
            <a:avLst/>
          </a:prstGeom>
          <a:noFill/>
        </p:spPr>
        <p:txBody>
          <a:bodyPr wrap="square" rtlCol="0">
            <a:spAutoFit/>
          </a:bodyPr>
          <a:lstStyle/>
          <a:p>
            <a:r>
              <a:rPr lang="en-IN" sz="800" dirty="0">
                <a:solidFill>
                  <a:srgbClr val="C00000"/>
                </a:solidFill>
                <a:latin typeface="+mj-lt"/>
              </a:rPr>
              <a:t>Nellore</a:t>
            </a:r>
          </a:p>
        </p:txBody>
      </p:sp>
      <p:sp>
        <p:nvSpPr>
          <p:cNvPr id="29" name="TextBox 28">
            <a:extLst>
              <a:ext uri="{FF2B5EF4-FFF2-40B4-BE49-F238E27FC236}">
                <a16:creationId xmlns:a16="http://schemas.microsoft.com/office/drawing/2014/main" id="{38DE817F-9CB8-8F51-0234-24EFD7F54916}"/>
              </a:ext>
            </a:extLst>
          </p:cNvPr>
          <p:cNvSpPr txBox="1"/>
          <p:nvPr/>
        </p:nvSpPr>
        <p:spPr>
          <a:xfrm>
            <a:off x="9319874" y="4383223"/>
            <a:ext cx="1161167" cy="215444"/>
          </a:xfrm>
          <a:prstGeom prst="rect">
            <a:avLst/>
          </a:prstGeom>
          <a:noFill/>
        </p:spPr>
        <p:txBody>
          <a:bodyPr wrap="square" rtlCol="0">
            <a:spAutoFit/>
          </a:bodyPr>
          <a:lstStyle/>
          <a:p>
            <a:r>
              <a:rPr lang="en-IN" sz="800" dirty="0">
                <a:solidFill>
                  <a:srgbClr val="0099CC"/>
                </a:solidFill>
                <a:latin typeface="+mj-lt"/>
              </a:rPr>
              <a:t>Chennai North</a:t>
            </a:r>
          </a:p>
        </p:txBody>
      </p:sp>
      <p:sp>
        <p:nvSpPr>
          <p:cNvPr id="31" name="TextBox 30">
            <a:extLst>
              <a:ext uri="{FF2B5EF4-FFF2-40B4-BE49-F238E27FC236}">
                <a16:creationId xmlns:a16="http://schemas.microsoft.com/office/drawing/2014/main" id="{1F826D86-3CB0-E477-0A39-00601157CB14}"/>
              </a:ext>
            </a:extLst>
          </p:cNvPr>
          <p:cNvSpPr txBox="1"/>
          <p:nvPr/>
        </p:nvSpPr>
        <p:spPr>
          <a:xfrm>
            <a:off x="10308879" y="5045578"/>
            <a:ext cx="1161167" cy="215444"/>
          </a:xfrm>
          <a:prstGeom prst="rect">
            <a:avLst/>
          </a:prstGeom>
          <a:noFill/>
        </p:spPr>
        <p:txBody>
          <a:bodyPr wrap="square" rtlCol="0">
            <a:spAutoFit/>
          </a:bodyPr>
          <a:lstStyle/>
          <a:p>
            <a:r>
              <a:rPr lang="en-IN" sz="800" dirty="0">
                <a:solidFill>
                  <a:srgbClr val="0099CC"/>
                </a:solidFill>
                <a:latin typeface="+mj-lt"/>
              </a:rPr>
              <a:t>Chennai Central</a:t>
            </a:r>
          </a:p>
        </p:txBody>
      </p:sp>
      <p:sp>
        <p:nvSpPr>
          <p:cNvPr id="32" name="TextBox 31">
            <a:extLst>
              <a:ext uri="{FF2B5EF4-FFF2-40B4-BE49-F238E27FC236}">
                <a16:creationId xmlns:a16="http://schemas.microsoft.com/office/drawing/2014/main" id="{2A2B90E1-EC36-DB2A-7917-0CFCC84DCDC6}"/>
              </a:ext>
            </a:extLst>
          </p:cNvPr>
          <p:cNvSpPr txBox="1"/>
          <p:nvPr/>
        </p:nvSpPr>
        <p:spPr>
          <a:xfrm>
            <a:off x="10300508" y="5263453"/>
            <a:ext cx="1161167" cy="215444"/>
          </a:xfrm>
          <a:prstGeom prst="rect">
            <a:avLst/>
          </a:prstGeom>
          <a:noFill/>
        </p:spPr>
        <p:txBody>
          <a:bodyPr wrap="square" rtlCol="0">
            <a:spAutoFit/>
          </a:bodyPr>
          <a:lstStyle/>
          <a:p>
            <a:r>
              <a:rPr lang="en-IN" sz="800" dirty="0">
                <a:solidFill>
                  <a:srgbClr val="C00000"/>
                </a:solidFill>
                <a:latin typeface="+mj-lt"/>
              </a:rPr>
              <a:t>Chennai South</a:t>
            </a:r>
          </a:p>
        </p:txBody>
      </p:sp>
      <p:cxnSp>
        <p:nvCxnSpPr>
          <p:cNvPr id="34" name="Connector: Curved 33">
            <a:extLst>
              <a:ext uri="{FF2B5EF4-FFF2-40B4-BE49-F238E27FC236}">
                <a16:creationId xmlns:a16="http://schemas.microsoft.com/office/drawing/2014/main" id="{278EEF6D-F735-9CD0-3BDA-3EF710652661}"/>
              </a:ext>
            </a:extLst>
          </p:cNvPr>
          <p:cNvCxnSpPr>
            <a:cxnSpLocks/>
          </p:cNvCxnSpPr>
          <p:nvPr/>
        </p:nvCxnSpPr>
        <p:spPr>
          <a:xfrm>
            <a:off x="9747271" y="4697628"/>
            <a:ext cx="632998" cy="44840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Curved 37">
            <a:extLst>
              <a:ext uri="{FF2B5EF4-FFF2-40B4-BE49-F238E27FC236}">
                <a16:creationId xmlns:a16="http://schemas.microsoft.com/office/drawing/2014/main" id="{CEDC7165-5CDF-F2F0-334E-EE41A9D98A88}"/>
              </a:ext>
            </a:extLst>
          </p:cNvPr>
          <p:cNvCxnSpPr>
            <a:cxnSpLocks/>
          </p:cNvCxnSpPr>
          <p:nvPr/>
        </p:nvCxnSpPr>
        <p:spPr>
          <a:xfrm>
            <a:off x="9698403" y="4794351"/>
            <a:ext cx="679805" cy="592916"/>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412CBF5-1BEB-59AB-F401-A96330B8BB96}"/>
              </a:ext>
            </a:extLst>
          </p:cNvPr>
          <p:cNvSpPr txBox="1"/>
          <p:nvPr/>
        </p:nvSpPr>
        <p:spPr>
          <a:xfrm>
            <a:off x="7345569" y="4141815"/>
            <a:ext cx="1161167" cy="215444"/>
          </a:xfrm>
          <a:prstGeom prst="rect">
            <a:avLst/>
          </a:prstGeom>
          <a:noFill/>
        </p:spPr>
        <p:txBody>
          <a:bodyPr wrap="square" rtlCol="0">
            <a:spAutoFit/>
          </a:bodyPr>
          <a:lstStyle/>
          <a:p>
            <a:r>
              <a:rPr lang="en-IN" sz="800" dirty="0">
                <a:solidFill>
                  <a:srgbClr val="C00000"/>
                </a:solidFill>
                <a:latin typeface="+mj-lt"/>
              </a:rPr>
              <a:t>Rajampet</a:t>
            </a:r>
          </a:p>
        </p:txBody>
      </p:sp>
    </p:spTree>
    <p:extLst>
      <p:ext uri="{BB962C8B-B14F-4D97-AF65-F5344CB8AC3E}">
        <p14:creationId xmlns:p14="http://schemas.microsoft.com/office/powerpoint/2010/main" val="176278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4F41-8941-D299-ED95-EAB8F5E62D7B}"/>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B630FDCA-44DE-E104-6FA8-E7A5A981FDAF}"/>
              </a:ext>
            </a:extLst>
          </p:cNvPr>
          <p:cNvSpPr>
            <a:spLocks noGrp="1"/>
          </p:cNvSpPr>
          <p:nvPr>
            <p:ph idx="1"/>
          </p:nvPr>
        </p:nvSpPr>
        <p:spPr>
          <a:xfrm>
            <a:off x="954208" y="840459"/>
            <a:ext cx="3207070" cy="1033708"/>
          </a:xfrm>
        </p:spPr>
        <p:txBody>
          <a:bodyPr>
            <a:normAutofit/>
          </a:bodyPr>
          <a:lstStyle/>
          <a:p>
            <a:pPr algn="ctr"/>
            <a:r>
              <a:rPr lang="en-US" sz="2800" b="1" dirty="0">
                <a:solidFill>
                  <a:schemeClr val="tx1"/>
                </a:solidFill>
                <a:latin typeface="+mj-lt"/>
              </a:rPr>
              <a:t>Partner Violence (Physical or Sexual)</a:t>
            </a:r>
          </a:p>
        </p:txBody>
      </p:sp>
      <p:sp>
        <p:nvSpPr>
          <p:cNvPr id="5" name="Footer Placeholder 4">
            <a:extLst>
              <a:ext uri="{FF2B5EF4-FFF2-40B4-BE49-F238E27FC236}">
                <a16:creationId xmlns:a16="http://schemas.microsoft.com/office/drawing/2014/main" id="{5E6260CB-26C5-6FE9-4045-A6D2206EF53E}"/>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7F2A9C78-3E2A-5183-0F12-5E5F64969271}"/>
              </a:ext>
            </a:extLst>
          </p:cNvPr>
          <p:cNvSpPr txBox="1"/>
          <p:nvPr/>
        </p:nvSpPr>
        <p:spPr>
          <a:xfrm>
            <a:off x="4607031" y="1039357"/>
            <a:ext cx="5408845" cy="553998"/>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Thiruvananthapuram constituency should set an example for rest of the state by bringing down partner violence.</a:t>
            </a:r>
          </a:p>
          <a:p>
            <a:pPr marL="228600" indent="-228600">
              <a:buFont typeface="Wingdings" panose="05000000000000000000" pitchFamily="2" charset="2"/>
              <a:buChar char="q"/>
            </a:pPr>
            <a:r>
              <a:rPr lang="en-IN" sz="1000" dirty="0">
                <a:latin typeface="+mj-lt"/>
              </a:rPr>
              <a:t>Kannur, Attingal &amp; Kozhikode constituencies showcase increased sensitivity towards women.</a:t>
            </a:r>
          </a:p>
        </p:txBody>
      </p:sp>
      <p:pic>
        <p:nvPicPr>
          <p:cNvPr id="4" name="Picture 3">
            <a:extLst>
              <a:ext uri="{FF2B5EF4-FFF2-40B4-BE49-F238E27FC236}">
                <a16:creationId xmlns:a16="http://schemas.microsoft.com/office/drawing/2014/main" id="{59A6ADB1-E641-FF9D-59C7-EDFD8D0061AD}"/>
              </a:ext>
            </a:extLst>
          </p:cNvPr>
          <p:cNvPicPr>
            <a:picLocks noChangeAspect="1"/>
          </p:cNvPicPr>
          <p:nvPr/>
        </p:nvPicPr>
        <p:blipFill>
          <a:blip r:embed="rId3"/>
          <a:stretch>
            <a:fillRect/>
          </a:stretch>
        </p:blipFill>
        <p:spPr>
          <a:xfrm>
            <a:off x="448585" y="833933"/>
            <a:ext cx="580606" cy="810745"/>
          </a:xfrm>
          <a:prstGeom prst="rect">
            <a:avLst/>
          </a:prstGeom>
          <a:ln>
            <a:solidFill>
              <a:schemeClr val="tx1"/>
            </a:solidFill>
          </a:ln>
        </p:spPr>
      </p:pic>
      <p:pic>
        <p:nvPicPr>
          <p:cNvPr id="8" name="Picture 7">
            <a:extLst>
              <a:ext uri="{FF2B5EF4-FFF2-40B4-BE49-F238E27FC236}">
                <a16:creationId xmlns:a16="http://schemas.microsoft.com/office/drawing/2014/main" id="{F0B4E34C-6FF6-5F82-9748-0199206F08BC}"/>
              </a:ext>
            </a:extLst>
          </p:cNvPr>
          <p:cNvPicPr>
            <a:picLocks noChangeAspect="1"/>
          </p:cNvPicPr>
          <p:nvPr/>
        </p:nvPicPr>
        <p:blipFill>
          <a:blip r:embed="rId4"/>
          <a:stretch>
            <a:fillRect/>
          </a:stretch>
        </p:blipFill>
        <p:spPr>
          <a:xfrm>
            <a:off x="448584" y="1849418"/>
            <a:ext cx="5472914" cy="4248589"/>
          </a:xfrm>
          <a:prstGeom prst="rect">
            <a:avLst/>
          </a:prstGeom>
          <a:ln>
            <a:solidFill>
              <a:schemeClr val="tx1"/>
            </a:solidFill>
          </a:ln>
        </p:spPr>
      </p:pic>
      <p:pic>
        <p:nvPicPr>
          <p:cNvPr id="11" name="Picture 10">
            <a:extLst>
              <a:ext uri="{FF2B5EF4-FFF2-40B4-BE49-F238E27FC236}">
                <a16:creationId xmlns:a16="http://schemas.microsoft.com/office/drawing/2014/main" id="{BC02AF50-B5CB-5097-4929-3C2C72EBB7B6}"/>
              </a:ext>
            </a:extLst>
          </p:cNvPr>
          <p:cNvPicPr>
            <a:picLocks noChangeAspect="1"/>
          </p:cNvPicPr>
          <p:nvPr/>
        </p:nvPicPr>
        <p:blipFill>
          <a:blip r:embed="rId5"/>
          <a:stretch>
            <a:fillRect/>
          </a:stretch>
        </p:blipFill>
        <p:spPr>
          <a:xfrm>
            <a:off x="5977200" y="1849418"/>
            <a:ext cx="5715364" cy="4248589"/>
          </a:xfrm>
          <a:prstGeom prst="rect">
            <a:avLst/>
          </a:prstGeom>
          <a:ln>
            <a:solidFill>
              <a:schemeClr val="tx1"/>
            </a:solidFill>
          </a:ln>
        </p:spPr>
      </p:pic>
      <p:sp>
        <p:nvSpPr>
          <p:cNvPr id="39" name="Rectangle 38">
            <a:extLst>
              <a:ext uri="{FF2B5EF4-FFF2-40B4-BE49-F238E27FC236}">
                <a16:creationId xmlns:a16="http://schemas.microsoft.com/office/drawing/2014/main" id="{AA065035-F36A-9823-B6D0-D21D619606CA}"/>
              </a:ext>
            </a:extLst>
          </p:cNvPr>
          <p:cNvSpPr/>
          <p:nvPr/>
        </p:nvSpPr>
        <p:spPr>
          <a:xfrm>
            <a:off x="10813389" y="2852928"/>
            <a:ext cx="766573"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701ACF61-A660-892C-2EB3-239752578222}"/>
              </a:ext>
            </a:extLst>
          </p:cNvPr>
          <p:cNvSpPr/>
          <p:nvPr/>
        </p:nvSpPr>
        <p:spPr>
          <a:xfrm>
            <a:off x="10029786" y="1849418"/>
            <a:ext cx="1662778"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Political</a:t>
            </a:r>
          </a:p>
        </p:txBody>
      </p:sp>
      <p:sp>
        <p:nvSpPr>
          <p:cNvPr id="27" name="Rectangle 26">
            <a:extLst>
              <a:ext uri="{FF2B5EF4-FFF2-40B4-BE49-F238E27FC236}">
                <a16:creationId xmlns:a16="http://schemas.microsoft.com/office/drawing/2014/main" id="{C2C89EF6-0E08-E142-B69D-C86DBFE9654A}"/>
              </a:ext>
            </a:extLst>
          </p:cNvPr>
          <p:cNvSpPr/>
          <p:nvPr/>
        </p:nvSpPr>
        <p:spPr>
          <a:xfrm>
            <a:off x="3982015" y="1849417"/>
            <a:ext cx="1939483"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Administrative</a:t>
            </a:r>
          </a:p>
        </p:txBody>
      </p:sp>
      <p:sp>
        <p:nvSpPr>
          <p:cNvPr id="30" name="Rectangle 29">
            <a:extLst>
              <a:ext uri="{FF2B5EF4-FFF2-40B4-BE49-F238E27FC236}">
                <a16:creationId xmlns:a16="http://schemas.microsoft.com/office/drawing/2014/main" id="{1848F28C-EFC5-3688-B38A-25F2B1BD87A6}"/>
              </a:ext>
            </a:extLst>
          </p:cNvPr>
          <p:cNvSpPr/>
          <p:nvPr/>
        </p:nvSpPr>
        <p:spPr>
          <a:xfrm>
            <a:off x="5023326" y="2964484"/>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Slide Number Placeholder 13">
            <a:extLst>
              <a:ext uri="{FF2B5EF4-FFF2-40B4-BE49-F238E27FC236}">
                <a16:creationId xmlns:a16="http://schemas.microsoft.com/office/drawing/2014/main" id="{DF8F4F09-32D3-AEEE-49B5-9F965EEC0E3C}"/>
              </a:ext>
            </a:extLst>
          </p:cNvPr>
          <p:cNvSpPr>
            <a:spLocks noGrp="1"/>
          </p:cNvSpPr>
          <p:nvPr>
            <p:ph type="sldNum" sz="quarter" idx="12"/>
          </p:nvPr>
        </p:nvSpPr>
        <p:spPr/>
        <p:txBody>
          <a:bodyPr/>
          <a:lstStyle/>
          <a:p>
            <a:fld id="{6EBA8149-75C9-4114-A48F-B4823580152A}" type="slidenum">
              <a:rPr lang="en-IN" smtClean="0">
                <a:latin typeface="+mj-lt"/>
              </a:rPr>
              <a:t>13</a:t>
            </a:fld>
            <a:endParaRPr lang="en-IN" dirty="0">
              <a:latin typeface="+mj-lt"/>
            </a:endParaRPr>
          </a:p>
        </p:txBody>
      </p:sp>
      <p:sp>
        <p:nvSpPr>
          <p:cNvPr id="3" name="TextBox 2">
            <a:extLst>
              <a:ext uri="{FF2B5EF4-FFF2-40B4-BE49-F238E27FC236}">
                <a16:creationId xmlns:a16="http://schemas.microsoft.com/office/drawing/2014/main" id="{6597742D-BFF2-14FA-52C9-07B454B23CED}"/>
              </a:ext>
            </a:extLst>
          </p:cNvPr>
          <p:cNvSpPr txBox="1"/>
          <p:nvPr/>
        </p:nvSpPr>
        <p:spPr>
          <a:xfrm>
            <a:off x="1612156" y="5585998"/>
            <a:ext cx="1161167" cy="215444"/>
          </a:xfrm>
          <a:prstGeom prst="rect">
            <a:avLst/>
          </a:prstGeom>
          <a:noFill/>
        </p:spPr>
        <p:txBody>
          <a:bodyPr wrap="square" rtlCol="0">
            <a:spAutoFit/>
          </a:bodyPr>
          <a:lstStyle/>
          <a:p>
            <a:r>
              <a:rPr lang="en-IN" sz="800" dirty="0">
                <a:solidFill>
                  <a:srgbClr val="C00000"/>
                </a:solidFill>
                <a:latin typeface="+mj-lt"/>
              </a:rPr>
              <a:t>Thiruvananthapuram</a:t>
            </a:r>
          </a:p>
        </p:txBody>
      </p:sp>
      <p:sp>
        <p:nvSpPr>
          <p:cNvPr id="6" name="TextBox 5">
            <a:extLst>
              <a:ext uri="{FF2B5EF4-FFF2-40B4-BE49-F238E27FC236}">
                <a16:creationId xmlns:a16="http://schemas.microsoft.com/office/drawing/2014/main" id="{5828D5C2-2474-E992-C693-A0383AA78D2E}"/>
              </a:ext>
            </a:extLst>
          </p:cNvPr>
          <p:cNvSpPr txBox="1"/>
          <p:nvPr/>
        </p:nvSpPr>
        <p:spPr>
          <a:xfrm>
            <a:off x="7576183" y="5745714"/>
            <a:ext cx="1161167" cy="215444"/>
          </a:xfrm>
          <a:prstGeom prst="rect">
            <a:avLst/>
          </a:prstGeom>
          <a:noFill/>
        </p:spPr>
        <p:txBody>
          <a:bodyPr wrap="square" rtlCol="0">
            <a:spAutoFit/>
          </a:bodyPr>
          <a:lstStyle/>
          <a:p>
            <a:r>
              <a:rPr lang="en-IN" sz="800" dirty="0">
                <a:solidFill>
                  <a:srgbClr val="C00000"/>
                </a:solidFill>
                <a:latin typeface="+mj-lt"/>
              </a:rPr>
              <a:t>Thiruvananthapuram</a:t>
            </a:r>
          </a:p>
        </p:txBody>
      </p:sp>
      <p:sp>
        <p:nvSpPr>
          <p:cNvPr id="7" name="TextBox 6">
            <a:extLst>
              <a:ext uri="{FF2B5EF4-FFF2-40B4-BE49-F238E27FC236}">
                <a16:creationId xmlns:a16="http://schemas.microsoft.com/office/drawing/2014/main" id="{C7DECEBF-8656-78A8-9AAF-F5B96C0C8A79}"/>
              </a:ext>
            </a:extLst>
          </p:cNvPr>
          <p:cNvSpPr txBox="1"/>
          <p:nvPr/>
        </p:nvSpPr>
        <p:spPr>
          <a:xfrm>
            <a:off x="7717311" y="5435080"/>
            <a:ext cx="1161167" cy="215444"/>
          </a:xfrm>
          <a:prstGeom prst="rect">
            <a:avLst/>
          </a:prstGeom>
          <a:noFill/>
        </p:spPr>
        <p:txBody>
          <a:bodyPr wrap="square" rtlCol="0">
            <a:spAutoFit/>
          </a:bodyPr>
          <a:lstStyle/>
          <a:p>
            <a:r>
              <a:rPr lang="en-IN" sz="800" dirty="0">
                <a:solidFill>
                  <a:srgbClr val="0099CC"/>
                </a:solidFill>
                <a:latin typeface="+mj-lt"/>
              </a:rPr>
              <a:t>Attingal</a:t>
            </a:r>
          </a:p>
        </p:txBody>
      </p:sp>
      <p:sp>
        <p:nvSpPr>
          <p:cNvPr id="9" name="TextBox 8">
            <a:extLst>
              <a:ext uri="{FF2B5EF4-FFF2-40B4-BE49-F238E27FC236}">
                <a16:creationId xmlns:a16="http://schemas.microsoft.com/office/drawing/2014/main" id="{4D557DE7-A642-2011-5D22-F7DA75DF9CB0}"/>
              </a:ext>
            </a:extLst>
          </p:cNvPr>
          <p:cNvSpPr txBox="1"/>
          <p:nvPr/>
        </p:nvSpPr>
        <p:spPr>
          <a:xfrm>
            <a:off x="754965" y="2314202"/>
            <a:ext cx="1161167" cy="215444"/>
          </a:xfrm>
          <a:prstGeom prst="rect">
            <a:avLst/>
          </a:prstGeom>
          <a:noFill/>
        </p:spPr>
        <p:txBody>
          <a:bodyPr wrap="square" rtlCol="0">
            <a:spAutoFit/>
          </a:bodyPr>
          <a:lstStyle/>
          <a:p>
            <a:r>
              <a:rPr lang="en-IN" sz="800" dirty="0">
                <a:solidFill>
                  <a:srgbClr val="0099CC"/>
                </a:solidFill>
                <a:latin typeface="+mj-lt"/>
              </a:rPr>
              <a:t>Kannur</a:t>
            </a:r>
          </a:p>
        </p:txBody>
      </p:sp>
      <p:sp>
        <p:nvSpPr>
          <p:cNvPr id="10" name="TextBox 9">
            <a:extLst>
              <a:ext uri="{FF2B5EF4-FFF2-40B4-BE49-F238E27FC236}">
                <a16:creationId xmlns:a16="http://schemas.microsoft.com/office/drawing/2014/main" id="{4DAFE7FF-12B7-A597-7319-4A9C2859A209}"/>
              </a:ext>
            </a:extLst>
          </p:cNvPr>
          <p:cNvSpPr txBox="1"/>
          <p:nvPr/>
        </p:nvSpPr>
        <p:spPr>
          <a:xfrm>
            <a:off x="6556144" y="2421924"/>
            <a:ext cx="1161167" cy="215444"/>
          </a:xfrm>
          <a:prstGeom prst="rect">
            <a:avLst/>
          </a:prstGeom>
          <a:noFill/>
        </p:spPr>
        <p:txBody>
          <a:bodyPr wrap="square" rtlCol="0">
            <a:spAutoFit/>
          </a:bodyPr>
          <a:lstStyle/>
          <a:p>
            <a:r>
              <a:rPr lang="en-IN" sz="800" dirty="0">
                <a:solidFill>
                  <a:srgbClr val="0099CC"/>
                </a:solidFill>
                <a:latin typeface="+mj-lt"/>
              </a:rPr>
              <a:t>Kannur</a:t>
            </a:r>
          </a:p>
        </p:txBody>
      </p:sp>
      <p:sp>
        <p:nvSpPr>
          <p:cNvPr id="12" name="TextBox 11">
            <a:extLst>
              <a:ext uri="{FF2B5EF4-FFF2-40B4-BE49-F238E27FC236}">
                <a16:creationId xmlns:a16="http://schemas.microsoft.com/office/drawing/2014/main" id="{6E424E49-DA00-1383-1586-CA5D4B49A2E7}"/>
              </a:ext>
            </a:extLst>
          </p:cNvPr>
          <p:cNvSpPr txBox="1"/>
          <p:nvPr/>
        </p:nvSpPr>
        <p:spPr>
          <a:xfrm>
            <a:off x="921996" y="2834878"/>
            <a:ext cx="1161167" cy="215444"/>
          </a:xfrm>
          <a:prstGeom prst="rect">
            <a:avLst/>
          </a:prstGeom>
          <a:noFill/>
        </p:spPr>
        <p:txBody>
          <a:bodyPr wrap="square" rtlCol="0">
            <a:spAutoFit/>
          </a:bodyPr>
          <a:lstStyle/>
          <a:p>
            <a:r>
              <a:rPr lang="en-IN" sz="800" dirty="0">
                <a:solidFill>
                  <a:srgbClr val="0099CC"/>
                </a:solidFill>
                <a:latin typeface="+mj-lt"/>
              </a:rPr>
              <a:t>Kozhikode</a:t>
            </a:r>
          </a:p>
        </p:txBody>
      </p:sp>
      <p:sp>
        <p:nvSpPr>
          <p:cNvPr id="13" name="TextBox 12">
            <a:extLst>
              <a:ext uri="{FF2B5EF4-FFF2-40B4-BE49-F238E27FC236}">
                <a16:creationId xmlns:a16="http://schemas.microsoft.com/office/drawing/2014/main" id="{D2741EC5-FCC8-A418-8421-CE403B567DB1}"/>
              </a:ext>
            </a:extLst>
          </p:cNvPr>
          <p:cNvSpPr txBox="1"/>
          <p:nvPr/>
        </p:nvSpPr>
        <p:spPr>
          <a:xfrm>
            <a:off x="6810996" y="3004258"/>
            <a:ext cx="1161167" cy="215444"/>
          </a:xfrm>
          <a:prstGeom prst="rect">
            <a:avLst/>
          </a:prstGeom>
          <a:noFill/>
        </p:spPr>
        <p:txBody>
          <a:bodyPr wrap="square" rtlCol="0">
            <a:spAutoFit/>
          </a:bodyPr>
          <a:lstStyle/>
          <a:p>
            <a:r>
              <a:rPr lang="en-IN" sz="800" dirty="0">
                <a:solidFill>
                  <a:srgbClr val="0099CC"/>
                </a:solidFill>
                <a:latin typeface="+mj-lt"/>
              </a:rPr>
              <a:t>Kozhikode</a:t>
            </a:r>
          </a:p>
        </p:txBody>
      </p:sp>
      <p:sp>
        <p:nvSpPr>
          <p:cNvPr id="15" name="TextBox 14">
            <a:extLst>
              <a:ext uri="{FF2B5EF4-FFF2-40B4-BE49-F238E27FC236}">
                <a16:creationId xmlns:a16="http://schemas.microsoft.com/office/drawing/2014/main" id="{7222BE69-16CC-F3BD-EA94-53994BC1E467}"/>
              </a:ext>
            </a:extLst>
          </p:cNvPr>
          <p:cNvSpPr txBox="1"/>
          <p:nvPr/>
        </p:nvSpPr>
        <p:spPr>
          <a:xfrm>
            <a:off x="1089175" y="3309490"/>
            <a:ext cx="1161167" cy="215444"/>
          </a:xfrm>
          <a:prstGeom prst="rect">
            <a:avLst/>
          </a:prstGeom>
          <a:noFill/>
        </p:spPr>
        <p:txBody>
          <a:bodyPr wrap="square" rtlCol="0">
            <a:spAutoFit/>
          </a:bodyPr>
          <a:lstStyle/>
          <a:p>
            <a:r>
              <a:rPr lang="en-IN" sz="800" dirty="0">
                <a:solidFill>
                  <a:srgbClr val="0099CC"/>
                </a:solidFill>
                <a:latin typeface="+mj-lt"/>
              </a:rPr>
              <a:t>Malappuram</a:t>
            </a:r>
          </a:p>
        </p:txBody>
      </p:sp>
      <p:sp>
        <p:nvSpPr>
          <p:cNvPr id="16" name="TextBox 15">
            <a:extLst>
              <a:ext uri="{FF2B5EF4-FFF2-40B4-BE49-F238E27FC236}">
                <a16:creationId xmlns:a16="http://schemas.microsoft.com/office/drawing/2014/main" id="{1D7E2D2F-2D5A-E4D9-9B20-182BA69204CA}"/>
              </a:ext>
            </a:extLst>
          </p:cNvPr>
          <p:cNvSpPr txBox="1"/>
          <p:nvPr/>
        </p:nvSpPr>
        <p:spPr>
          <a:xfrm>
            <a:off x="7814711" y="3199637"/>
            <a:ext cx="1161167" cy="215444"/>
          </a:xfrm>
          <a:prstGeom prst="rect">
            <a:avLst/>
          </a:prstGeom>
          <a:noFill/>
        </p:spPr>
        <p:txBody>
          <a:bodyPr wrap="square" rtlCol="0">
            <a:spAutoFit/>
          </a:bodyPr>
          <a:lstStyle/>
          <a:p>
            <a:r>
              <a:rPr lang="en-IN" sz="800" dirty="0">
                <a:solidFill>
                  <a:srgbClr val="C00000"/>
                </a:solidFill>
                <a:latin typeface="+mj-lt"/>
              </a:rPr>
              <a:t>Malappuram</a:t>
            </a:r>
          </a:p>
        </p:txBody>
      </p:sp>
      <p:sp>
        <p:nvSpPr>
          <p:cNvPr id="17" name="TextBox 16">
            <a:extLst>
              <a:ext uri="{FF2B5EF4-FFF2-40B4-BE49-F238E27FC236}">
                <a16:creationId xmlns:a16="http://schemas.microsoft.com/office/drawing/2014/main" id="{CDC53CC5-2FCF-221D-FD6C-3D8E1DE4E4B8}"/>
              </a:ext>
            </a:extLst>
          </p:cNvPr>
          <p:cNvSpPr txBox="1"/>
          <p:nvPr/>
        </p:nvSpPr>
        <p:spPr>
          <a:xfrm>
            <a:off x="1971834" y="2314202"/>
            <a:ext cx="1161167" cy="215444"/>
          </a:xfrm>
          <a:prstGeom prst="rect">
            <a:avLst/>
          </a:prstGeom>
          <a:noFill/>
        </p:spPr>
        <p:txBody>
          <a:bodyPr wrap="square" rtlCol="0">
            <a:spAutoFit/>
          </a:bodyPr>
          <a:lstStyle/>
          <a:p>
            <a:r>
              <a:rPr lang="en-IN" sz="800" dirty="0">
                <a:solidFill>
                  <a:srgbClr val="C00000"/>
                </a:solidFill>
                <a:latin typeface="+mj-lt"/>
              </a:rPr>
              <a:t>Wayanad</a:t>
            </a:r>
          </a:p>
        </p:txBody>
      </p:sp>
      <p:sp>
        <p:nvSpPr>
          <p:cNvPr id="18" name="TextBox 17">
            <a:extLst>
              <a:ext uri="{FF2B5EF4-FFF2-40B4-BE49-F238E27FC236}">
                <a16:creationId xmlns:a16="http://schemas.microsoft.com/office/drawing/2014/main" id="{4A84190A-3C57-0EA0-ABB5-09BC957D3643}"/>
              </a:ext>
            </a:extLst>
          </p:cNvPr>
          <p:cNvSpPr txBox="1"/>
          <p:nvPr/>
        </p:nvSpPr>
        <p:spPr>
          <a:xfrm>
            <a:off x="6679498" y="2661527"/>
            <a:ext cx="1161167" cy="215444"/>
          </a:xfrm>
          <a:prstGeom prst="rect">
            <a:avLst/>
          </a:prstGeom>
          <a:noFill/>
        </p:spPr>
        <p:txBody>
          <a:bodyPr wrap="square" rtlCol="0">
            <a:spAutoFit/>
          </a:bodyPr>
          <a:lstStyle/>
          <a:p>
            <a:r>
              <a:rPr lang="en-IN" sz="800" dirty="0">
                <a:solidFill>
                  <a:srgbClr val="C00000"/>
                </a:solidFill>
                <a:latin typeface="+mj-lt"/>
              </a:rPr>
              <a:t>Vadakara</a:t>
            </a:r>
          </a:p>
        </p:txBody>
      </p:sp>
      <p:sp>
        <p:nvSpPr>
          <p:cNvPr id="19" name="TextBox 18">
            <a:extLst>
              <a:ext uri="{FF2B5EF4-FFF2-40B4-BE49-F238E27FC236}">
                <a16:creationId xmlns:a16="http://schemas.microsoft.com/office/drawing/2014/main" id="{4875ACC2-57E2-D59E-5E74-41FE9246BE2D}"/>
              </a:ext>
            </a:extLst>
          </p:cNvPr>
          <p:cNvSpPr txBox="1"/>
          <p:nvPr/>
        </p:nvSpPr>
        <p:spPr>
          <a:xfrm>
            <a:off x="6995599" y="3417212"/>
            <a:ext cx="1161167" cy="215444"/>
          </a:xfrm>
          <a:prstGeom prst="rect">
            <a:avLst/>
          </a:prstGeom>
          <a:noFill/>
        </p:spPr>
        <p:txBody>
          <a:bodyPr wrap="square" rtlCol="0">
            <a:spAutoFit/>
          </a:bodyPr>
          <a:lstStyle/>
          <a:p>
            <a:r>
              <a:rPr lang="en-IN" sz="800" dirty="0">
                <a:solidFill>
                  <a:srgbClr val="C00000"/>
                </a:solidFill>
                <a:latin typeface="+mj-lt"/>
              </a:rPr>
              <a:t>Ponnani</a:t>
            </a:r>
          </a:p>
        </p:txBody>
      </p:sp>
      <p:sp>
        <p:nvSpPr>
          <p:cNvPr id="20" name="TextBox 19">
            <a:extLst>
              <a:ext uri="{FF2B5EF4-FFF2-40B4-BE49-F238E27FC236}">
                <a16:creationId xmlns:a16="http://schemas.microsoft.com/office/drawing/2014/main" id="{BE0B414E-BD94-B870-09EA-09CFA00F4C95}"/>
              </a:ext>
            </a:extLst>
          </p:cNvPr>
          <p:cNvSpPr txBox="1"/>
          <p:nvPr/>
        </p:nvSpPr>
        <p:spPr>
          <a:xfrm>
            <a:off x="7136727" y="3729674"/>
            <a:ext cx="1161167" cy="215444"/>
          </a:xfrm>
          <a:prstGeom prst="rect">
            <a:avLst/>
          </a:prstGeom>
          <a:noFill/>
        </p:spPr>
        <p:txBody>
          <a:bodyPr wrap="square" rtlCol="0">
            <a:spAutoFit/>
          </a:bodyPr>
          <a:lstStyle/>
          <a:p>
            <a:r>
              <a:rPr lang="en-IN" sz="800" dirty="0">
                <a:solidFill>
                  <a:srgbClr val="C00000"/>
                </a:solidFill>
                <a:latin typeface="+mj-lt"/>
              </a:rPr>
              <a:t>Thrissur</a:t>
            </a:r>
          </a:p>
        </p:txBody>
      </p:sp>
      <p:sp>
        <p:nvSpPr>
          <p:cNvPr id="21" name="TextBox 20">
            <a:extLst>
              <a:ext uri="{FF2B5EF4-FFF2-40B4-BE49-F238E27FC236}">
                <a16:creationId xmlns:a16="http://schemas.microsoft.com/office/drawing/2014/main" id="{DEB150DF-B067-60E4-A078-640375661A13}"/>
              </a:ext>
            </a:extLst>
          </p:cNvPr>
          <p:cNvSpPr txBox="1"/>
          <p:nvPr/>
        </p:nvSpPr>
        <p:spPr>
          <a:xfrm>
            <a:off x="1391250" y="3729674"/>
            <a:ext cx="1161167" cy="215444"/>
          </a:xfrm>
          <a:prstGeom prst="rect">
            <a:avLst/>
          </a:prstGeom>
          <a:noFill/>
        </p:spPr>
        <p:txBody>
          <a:bodyPr wrap="square" rtlCol="0">
            <a:spAutoFit/>
          </a:bodyPr>
          <a:lstStyle/>
          <a:p>
            <a:r>
              <a:rPr lang="en-IN" sz="800" dirty="0">
                <a:solidFill>
                  <a:srgbClr val="C00000"/>
                </a:solidFill>
                <a:latin typeface="+mj-lt"/>
              </a:rPr>
              <a:t>Thrissur</a:t>
            </a:r>
          </a:p>
        </p:txBody>
      </p:sp>
      <p:sp>
        <p:nvSpPr>
          <p:cNvPr id="22" name="TextBox 21">
            <a:extLst>
              <a:ext uri="{FF2B5EF4-FFF2-40B4-BE49-F238E27FC236}">
                <a16:creationId xmlns:a16="http://schemas.microsoft.com/office/drawing/2014/main" id="{9E852012-BF75-765E-2F20-0B6056B9A2A1}"/>
              </a:ext>
            </a:extLst>
          </p:cNvPr>
          <p:cNvSpPr txBox="1"/>
          <p:nvPr/>
        </p:nvSpPr>
        <p:spPr>
          <a:xfrm>
            <a:off x="8353596" y="3552835"/>
            <a:ext cx="1161167" cy="215444"/>
          </a:xfrm>
          <a:prstGeom prst="rect">
            <a:avLst/>
          </a:prstGeom>
          <a:noFill/>
        </p:spPr>
        <p:txBody>
          <a:bodyPr wrap="square" rtlCol="0">
            <a:spAutoFit/>
          </a:bodyPr>
          <a:lstStyle/>
          <a:p>
            <a:r>
              <a:rPr lang="en-IN" sz="800" dirty="0">
                <a:solidFill>
                  <a:srgbClr val="C00000"/>
                </a:solidFill>
                <a:latin typeface="+mj-lt"/>
              </a:rPr>
              <a:t>Alathur (Sc)</a:t>
            </a:r>
          </a:p>
        </p:txBody>
      </p:sp>
      <p:sp>
        <p:nvSpPr>
          <p:cNvPr id="23" name="TextBox 22">
            <a:extLst>
              <a:ext uri="{FF2B5EF4-FFF2-40B4-BE49-F238E27FC236}">
                <a16:creationId xmlns:a16="http://schemas.microsoft.com/office/drawing/2014/main" id="{950D6C89-F7C5-49B9-F7C8-B123B942E520}"/>
              </a:ext>
            </a:extLst>
          </p:cNvPr>
          <p:cNvSpPr txBox="1"/>
          <p:nvPr/>
        </p:nvSpPr>
        <p:spPr>
          <a:xfrm>
            <a:off x="8071853" y="4099935"/>
            <a:ext cx="1161167" cy="215444"/>
          </a:xfrm>
          <a:prstGeom prst="rect">
            <a:avLst/>
          </a:prstGeom>
          <a:noFill/>
        </p:spPr>
        <p:txBody>
          <a:bodyPr wrap="square" rtlCol="0">
            <a:spAutoFit/>
          </a:bodyPr>
          <a:lstStyle/>
          <a:p>
            <a:r>
              <a:rPr lang="en-IN" sz="800" dirty="0">
                <a:solidFill>
                  <a:srgbClr val="C00000"/>
                </a:solidFill>
                <a:latin typeface="+mj-lt"/>
              </a:rPr>
              <a:t>Chalakudy</a:t>
            </a:r>
          </a:p>
        </p:txBody>
      </p:sp>
      <p:pic>
        <p:nvPicPr>
          <p:cNvPr id="24" name="Picture 2" descr="Goal 5: Gender equality - The Global Goals">
            <a:extLst>
              <a:ext uri="{FF2B5EF4-FFF2-40B4-BE49-F238E27FC236}">
                <a16:creationId xmlns:a16="http://schemas.microsoft.com/office/drawing/2014/main" id="{FD2DA51F-E7AF-0ACB-AF90-EDE570F7D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4812" y="693563"/>
            <a:ext cx="955341" cy="9553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E1C0A1B-BF31-4E9C-B035-B30148B3EF92}"/>
              </a:ext>
            </a:extLst>
          </p:cNvPr>
          <p:cNvSpPr txBox="1"/>
          <p:nvPr/>
        </p:nvSpPr>
        <p:spPr>
          <a:xfrm>
            <a:off x="8036993" y="2808905"/>
            <a:ext cx="1161167" cy="215444"/>
          </a:xfrm>
          <a:prstGeom prst="rect">
            <a:avLst/>
          </a:prstGeom>
          <a:noFill/>
        </p:spPr>
        <p:txBody>
          <a:bodyPr wrap="square" rtlCol="0">
            <a:spAutoFit/>
          </a:bodyPr>
          <a:lstStyle/>
          <a:p>
            <a:r>
              <a:rPr lang="en-IN" sz="800" dirty="0">
                <a:solidFill>
                  <a:srgbClr val="C00000"/>
                </a:solidFill>
                <a:latin typeface="+mj-lt"/>
              </a:rPr>
              <a:t>Wayanad</a:t>
            </a:r>
          </a:p>
        </p:txBody>
      </p:sp>
    </p:spTree>
    <p:extLst>
      <p:ext uri="{BB962C8B-B14F-4D97-AF65-F5344CB8AC3E}">
        <p14:creationId xmlns:p14="http://schemas.microsoft.com/office/powerpoint/2010/main" val="379751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98090-C932-C9A1-B73E-78AB97547178}"/>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50D4DF71-A422-F26D-AC97-B20623A2313C}"/>
              </a:ext>
            </a:extLst>
          </p:cNvPr>
          <p:cNvSpPr>
            <a:spLocks noGrp="1"/>
          </p:cNvSpPr>
          <p:nvPr>
            <p:ph idx="1"/>
          </p:nvPr>
        </p:nvSpPr>
        <p:spPr>
          <a:xfrm>
            <a:off x="1041063" y="996097"/>
            <a:ext cx="3636445" cy="1033708"/>
          </a:xfrm>
        </p:spPr>
        <p:txBody>
          <a:bodyPr>
            <a:noAutofit/>
          </a:bodyPr>
          <a:lstStyle/>
          <a:p>
            <a:pPr algn="ctr"/>
            <a:r>
              <a:rPr lang="en-US" sz="2800" b="1" dirty="0">
                <a:solidFill>
                  <a:schemeClr val="tx1"/>
                </a:solidFill>
                <a:latin typeface="+mj-lt"/>
              </a:rPr>
              <a:t>Child Marriage Girl (&lt; 15)</a:t>
            </a:r>
          </a:p>
        </p:txBody>
      </p:sp>
      <p:sp>
        <p:nvSpPr>
          <p:cNvPr id="5" name="Footer Placeholder 4">
            <a:extLst>
              <a:ext uri="{FF2B5EF4-FFF2-40B4-BE49-F238E27FC236}">
                <a16:creationId xmlns:a16="http://schemas.microsoft.com/office/drawing/2014/main" id="{E8AD6E77-C894-CE44-0B4D-29AD48A419DE}"/>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9FD1CC1D-FDDF-A4E9-198B-1FBA0DCF3F6E}"/>
              </a:ext>
            </a:extLst>
          </p:cNvPr>
          <p:cNvSpPr txBox="1"/>
          <p:nvPr/>
        </p:nvSpPr>
        <p:spPr>
          <a:xfrm>
            <a:off x="4879229" y="1111818"/>
            <a:ext cx="5677241" cy="553998"/>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Child Marriage is still prevalent in Bilaspur and needs prompt action.</a:t>
            </a:r>
          </a:p>
          <a:p>
            <a:pPr marL="228600" indent="-228600">
              <a:buFont typeface="Wingdings" panose="05000000000000000000" pitchFamily="2" charset="2"/>
              <a:buChar char="q"/>
            </a:pPr>
            <a:r>
              <a:rPr lang="en-IN" sz="1000" dirty="0">
                <a:latin typeface="+mj-lt"/>
              </a:rPr>
              <a:t>Jhalawar-Baran constituency need to shift his focal point to Jhalawar region to prevent child marriage.</a:t>
            </a:r>
          </a:p>
          <a:p>
            <a:pPr marL="228600" indent="-228600">
              <a:buFont typeface="Wingdings" panose="05000000000000000000" pitchFamily="2" charset="2"/>
              <a:buChar char="q"/>
            </a:pPr>
            <a:endParaRPr lang="en-IN" sz="1000" dirty="0">
              <a:latin typeface="+mj-lt"/>
            </a:endParaRPr>
          </a:p>
        </p:txBody>
      </p:sp>
      <p:pic>
        <p:nvPicPr>
          <p:cNvPr id="4" name="Picture 3">
            <a:extLst>
              <a:ext uri="{FF2B5EF4-FFF2-40B4-BE49-F238E27FC236}">
                <a16:creationId xmlns:a16="http://schemas.microsoft.com/office/drawing/2014/main" id="{DABEACDD-9A12-DBE4-D1DF-A588DDDCD3BC}"/>
              </a:ext>
            </a:extLst>
          </p:cNvPr>
          <p:cNvPicPr>
            <a:picLocks noChangeAspect="1"/>
          </p:cNvPicPr>
          <p:nvPr/>
        </p:nvPicPr>
        <p:blipFill>
          <a:blip r:embed="rId3"/>
          <a:stretch>
            <a:fillRect/>
          </a:stretch>
        </p:blipFill>
        <p:spPr>
          <a:xfrm>
            <a:off x="393126" y="803139"/>
            <a:ext cx="647937" cy="854098"/>
          </a:xfrm>
          <a:prstGeom prst="rect">
            <a:avLst/>
          </a:prstGeom>
          <a:ln>
            <a:solidFill>
              <a:schemeClr val="tx1"/>
            </a:solidFill>
          </a:ln>
        </p:spPr>
      </p:pic>
      <p:sp>
        <p:nvSpPr>
          <p:cNvPr id="20" name="Slide Number Placeholder 19">
            <a:extLst>
              <a:ext uri="{FF2B5EF4-FFF2-40B4-BE49-F238E27FC236}">
                <a16:creationId xmlns:a16="http://schemas.microsoft.com/office/drawing/2014/main" id="{3834EEFC-565B-13AE-38DE-67E31B7DE38A}"/>
              </a:ext>
            </a:extLst>
          </p:cNvPr>
          <p:cNvSpPr>
            <a:spLocks noGrp="1"/>
          </p:cNvSpPr>
          <p:nvPr>
            <p:ph type="sldNum" sz="quarter" idx="12"/>
          </p:nvPr>
        </p:nvSpPr>
        <p:spPr/>
        <p:txBody>
          <a:bodyPr/>
          <a:lstStyle/>
          <a:p>
            <a:fld id="{6EBA8149-75C9-4114-A48F-B4823580152A}" type="slidenum">
              <a:rPr lang="en-IN" smtClean="0">
                <a:latin typeface="+mj-lt"/>
              </a:rPr>
              <a:t>14</a:t>
            </a:fld>
            <a:endParaRPr lang="en-IN" dirty="0">
              <a:latin typeface="+mj-lt"/>
            </a:endParaRPr>
          </a:p>
        </p:txBody>
      </p:sp>
      <p:pic>
        <p:nvPicPr>
          <p:cNvPr id="3" name="Picture 2" descr="Goal 5: Gender equality - The Global Goals">
            <a:extLst>
              <a:ext uri="{FF2B5EF4-FFF2-40B4-BE49-F238E27FC236}">
                <a16:creationId xmlns:a16="http://schemas.microsoft.com/office/drawing/2014/main" id="{A17A934C-BA75-72BF-3FBC-AEA1DB4C6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1972" y="765307"/>
            <a:ext cx="887227" cy="8872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DE525E6-7B81-9515-CC8F-B1EACD62B64A}"/>
              </a:ext>
            </a:extLst>
          </p:cNvPr>
          <p:cNvPicPr>
            <a:picLocks noChangeAspect="1"/>
          </p:cNvPicPr>
          <p:nvPr/>
        </p:nvPicPr>
        <p:blipFill>
          <a:blip r:embed="rId5"/>
          <a:stretch>
            <a:fillRect/>
          </a:stretch>
        </p:blipFill>
        <p:spPr>
          <a:xfrm>
            <a:off x="6206722" y="1905140"/>
            <a:ext cx="5612477" cy="4149722"/>
          </a:xfrm>
          <a:prstGeom prst="rect">
            <a:avLst/>
          </a:prstGeom>
          <a:ln>
            <a:solidFill>
              <a:schemeClr val="tx1"/>
            </a:solidFill>
          </a:ln>
        </p:spPr>
      </p:pic>
      <p:pic>
        <p:nvPicPr>
          <p:cNvPr id="11" name="Picture 10">
            <a:extLst>
              <a:ext uri="{FF2B5EF4-FFF2-40B4-BE49-F238E27FC236}">
                <a16:creationId xmlns:a16="http://schemas.microsoft.com/office/drawing/2014/main" id="{542F8598-7B57-83CB-2361-6605D316FE9F}"/>
              </a:ext>
            </a:extLst>
          </p:cNvPr>
          <p:cNvPicPr>
            <a:picLocks noChangeAspect="1"/>
          </p:cNvPicPr>
          <p:nvPr/>
        </p:nvPicPr>
        <p:blipFill>
          <a:blip r:embed="rId6"/>
          <a:stretch>
            <a:fillRect/>
          </a:stretch>
        </p:blipFill>
        <p:spPr>
          <a:xfrm>
            <a:off x="393126" y="1905140"/>
            <a:ext cx="5780774" cy="4149721"/>
          </a:xfrm>
          <a:prstGeom prst="rect">
            <a:avLst/>
          </a:prstGeom>
          <a:ln>
            <a:solidFill>
              <a:schemeClr val="tx1"/>
            </a:solidFill>
          </a:ln>
        </p:spPr>
      </p:pic>
      <p:sp>
        <p:nvSpPr>
          <p:cNvPr id="30" name="Rectangle 29">
            <a:extLst>
              <a:ext uri="{FF2B5EF4-FFF2-40B4-BE49-F238E27FC236}">
                <a16:creationId xmlns:a16="http://schemas.microsoft.com/office/drawing/2014/main" id="{3A0CFBBF-3D26-927D-43D4-6DA5C1633DA1}"/>
              </a:ext>
            </a:extLst>
          </p:cNvPr>
          <p:cNvSpPr/>
          <p:nvPr/>
        </p:nvSpPr>
        <p:spPr>
          <a:xfrm>
            <a:off x="5272313" y="2903996"/>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C7054601-6E8A-57AC-80D6-48B0FCB293AC}"/>
              </a:ext>
            </a:extLst>
          </p:cNvPr>
          <p:cNvSpPr/>
          <p:nvPr/>
        </p:nvSpPr>
        <p:spPr>
          <a:xfrm>
            <a:off x="4214441" y="1905140"/>
            <a:ext cx="1939483" cy="428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Administrative</a:t>
            </a:r>
          </a:p>
        </p:txBody>
      </p:sp>
      <p:sp>
        <p:nvSpPr>
          <p:cNvPr id="41" name="Rectangle 40">
            <a:extLst>
              <a:ext uri="{FF2B5EF4-FFF2-40B4-BE49-F238E27FC236}">
                <a16:creationId xmlns:a16="http://schemas.microsoft.com/office/drawing/2014/main" id="{C11655F0-CADF-A5B0-D2B0-9A2B7AF3530E}"/>
              </a:ext>
            </a:extLst>
          </p:cNvPr>
          <p:cNvSpPr/>
          <p:nvPr/>
        </p:nvSpPr>
        <p:spPr>
          <a:xfrm>
            <a:off x="10158313" y="1980490"/>
            <a:ext cx="1662778" cy="4182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Political</a:t>
            </a:r>
          </a:p>
        </p:txBody>
      </p:sp>
      <p:sp>
        <p:nvSpPr>
          <p:cNvPr id="39" name="Rectangle 38">
            <a:extLst>
              <a:ext uri="{FF2B5EF4-FFF2-40B4-BE49-F238E27FC236}">
                <a16:creationId xmlns:a16="http://schemas.microsoft.com/office/drawing/2014/main" id="{85833FD3-02EF-41B7-66A4-8117AC26E19F}"/>
              </a:ext>
            </a:extLst>
          </p:cNvPr>
          <p:cNvSpPr/>
          <p:nvPr/>
        </p:nvSpPr>
        <p:spPr>
          <a:xfrm>
            <a:off x="10945679" y="2903996"/>
            <a:ext cx="796314"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ACC8F89B-18D5-DDB7-9DE9-FA083FC0A49C}"/>
              </a:ext>
            </a:extLst>
          </p:cNvPr>
          <p:cNvSpPr txBox="1"/>
          <p:nvPr/>
        </p:nvSpPr>
        <p:spPr>
          <a:xfrm>
            <a:off x="1864196" y="2089182"/>
            <a:ext cx="1161167" cy="215444"/>
          </a:xfrm>
          <a:prstGeom prst="rect">
            <a:avLst/>
          </a:prstGeom>
          <a:noFill/>
        </p:spPr>
        <p:txBody>
          <a:bodyPr wrap="square" rtlCol="0">
            <a:spAutoFit/>
          </a:bodyPr>
          <a:lstStyle/>
          <a:p>
            <a:r>
              <a:rPr lang="en-IN" sz="800" dirty="0">
                <a:solidFill>
                  <a:srgbClr val="0099CC"/>
                </a:solidFill>
                <a:latin typeface="+mj-lt"/>
              </a:rPr>
              <a:t>Una</a:t>
            </a:r>
          </a:p>
        </p:txBody>
      </p:sp>
      <p:sp>
        <p:nvSpPr>
          <p:cNvPr id="13" name="TextBox 12">
            <a:extLst>
              <a:ext uri="{FF2B5EF4-FFF2-40B4-BE49-F238E27FC236}">
                <a16:creationId xmlns:a16="http://schemas.microsoft.com/office/drawing/2014/main" id="{FEAB6F97-BEB1-B1C3-AD03-461515EA72C7}"/>
              </a:ext>
            </a:extLst>
          </p:cNvPr>
          <p:cNvSpPr txBox="1"/>
          <p:nvPr/>
        </p:nvSpPr>
        <p:spPr>
          <a:xfrm>
            <a:off x="2122346" y="2339334"/>
            <a:ext cx="1161167" cy="215444"/>
          </a:xfrm>
          <a:prstGeom prst="rect">
            <a:avLst/>
          </a:prstGeom>
          <a:noFill/>
        </p:spPr>
        <p:txBody>
          <a:bodyPr wrap="square" rtlCol="0">
            <a:spAutoFit/>
          </a:bodyPr>
          <a:lstStyle/>
          <a:p>
            <a:r>
              <a:rPr lang="en-IN" sz="800" dirty="0">
                <a:solidFill>
                  <a:srgbClr val="C00000"/>
                </a:solidFill>
                <a:latin typeface="+mj-lt"/>
              </a:rPr>
              <a:t>Bilaspur</a:t>
            </a:r>
          </a:p>
        </p:txBody>
      </p:sp>
      <p:sp>
        <p:nvSpPr>
          <p:cNvPr id="14" name="TextBox 13">
            <a:extLst>
              <a:ext uri="{FF2B5EF4-FFF2-40B4-BE49-F238E27FC236}">
                <a16:creationId xmlns:a16="http://schemas.microsoft.com/office/drawing/2014/main" id="{E649D1E6-43EE-EB5B-206B-A08BC9D86EBF}"/>
              </a:ext>
            </a:extLst>
          </p:cNvPr>
          <p:cNvSpPr txBox="1"/>
          <p:nvPr/>
        </p:nvSpPr>
        <p:spPr>
          <a:xfrm>
            <a:off x="2387212" y="1970427"/>
            <a:ext cx="1161167" cy="215444"/>
          </a:xfrm>
          <a:prstGeom prst="rect">
            <a:avLst/>
          </a:prstGeom>
          <a:noFill/>
        </p:spPr>
        <p:txBody>
          <a:bodyPr wrap="square" rtlCol="0">
            <a:spAutoFit/>
          </a:bodyPr>
          <a:lstStyle/>
          <a:p>
            <a:r>
              <a:rPr lang="en-IN" sz="800" dirty="0">
                <a:solidFill>
                  <a:srgbClr val="0099CC"/>
                </a:solidFill>
                <a:latin typeface="+mj-lt"/>
              </a:rPr>
              <a:t>Hamirpur</a:t>
            </a:r>
          </a:p>
        </p:txBody>
      </p:sp>
      <p:sp>
        <p:nvSpPr>
          <p:cNvPr id="15" name="TextBox 14">
            <a:extLst>
              <a:ext uri="{FF2B5EF4-FFF2-40B4-BE49-F238E27FC236}">
                <a16:creationId xmlns:a16="http://schemas.microsoft.com/office/drawing/2014/main" id="{D44EEDD4-320E-6BC8-D715-125E9B6BDD63}"/>
              </a:ext>
            </a:extLst>
          </p:cNvPr>
          <p:cNvSpPr txBox="1"/>
          <p:nvPr/>
        </p:nvSpPr>
        <p:spPr>
          <a:xfrm>
            <a:off x="7433481" y="2344585"/>
            <a:ext cx="1161167" cy="215444"/>
          </a:xfrm>
          <a:prstGeom prst="rect">
            <a:avLst/>
          </a:prstGeom>
          <a:noFill/>
        </p:spPr>
        <p:txBody>
          <a:bodyPr wrap="square" rtlCol="0">
            <a:spAutoFit/>
          </a:bodyPr>
          <a:lstStyle/>
          <a:p>
            <a:r>
              <a:rPr lang="en-IN" sz="800" dirty="0">
                <a:solidFill>
                  <a:srgbClr val="0099CC"/>
                </a:solidFill>
                <a:latin typeface="+mj-lt"/>
              </a:rPr>
              <a:t>Hamirpur</a:t>
            </a:r>
          </a:p>
        </p:txBody>
      </p:sp>
      <p:sp>
        <p:nvSpPr>
          <p:cNvPr id="17" name="TextBox 16">
            <a:extLst>
              <a:ext uri="{FF2B5EF4-FFF2-40B4-BE49-F238E27FC236}">
                <a16:creationId xmlns:a16="http://schemas.microsoft.com/office/drawing/2014/main" id="{6C0C3437-6525-5DF0-63C0-719A5D1043D3}"/>
              </a:ext>
            </a:extLst>
          </p:cNvPr>
          <p:cNvSpPr txBox="1"/>
          <p:nvPr/>
        </p:nvSpPr>
        <p:spPr>
          <a:xfrm>
            <a:off x="2531997" y="5251144"/>
            <a:ext cx="1161167" cy="215444"/>
          </a:xfrm>
          <a:prstGeom prst="rect">
            <a:avLst/>
          </a:prstGeom>
          <a:noFill/>
        </p:spPr>
        <p:txBody>
          <a:bodyPr wrap="square" rtlCol="0">
            <a:spAutoFit/>
          </a:bodyPr>
          <a:lstStyle/>
          <a:p>
            <a:r>
              <a:rPr lang="en-IN" sz="800" dirty="0">
                <a:solidFill>
                  <a:srgbClr val="0099CC"/>
                </a:solidFill>
                <a:latin typeface="+mj-lt"/>
              </a:rPr>
              <a:t>Baran</a:t>
            </a:r>
          </a:p>
        </p:txBody>
      </p:sp>
      <p:sp>
        <p:nvSpPr>
          <p:cNvPr id="19" name="TextBox 18">
            <a:extLst>
              <a:ext uri="{FF2B5EF4-FFF2-40B4-BE49-F238E27FC236}">
                <a16:creationId xmlns:a16="http://schemas.microsoft.com/office/drawing/2014/main" id="{83BAB4CB-0494-2DE9-6837-362E9CBA7106}"/>
              </a:ext>
            </a:extLst>
          </p:cNvPr>
          <p:cNvSpPr txBox="1"/>
          <p:nvPr/>
        </p:nvSpPr>
        <p:spPr>
          <a:xfrm>
            <a:off x="2122345" y="5656068"/>
            <a:ext cx="1161167" cy="215444"/>
          </a:xfrm>
          <a:prstGeom prst="rect">
            <a:avLst/>
          </a:prstGeom>
          <a:noFill/>
        </p:spPr>
        <p:txBody>
          <a:bodyPr wrap="square" rtlCol="0">
            <a:spAutoFit/>
          </a:bodyPr>
          <a:lstStyle/>
          <a:p>
            <a:r>
              <a:rPr lang="en-IN" sz="800" dirty="0">
                <a:solidFill>
                  <a:srgbClr val="C00000"/>
                </a:solidFill>
                <a:latin typeface="+mj-lt"/>
              </a:rPr>
              <a:t>Jhalawar</a:t>
            </a:r>
          </a:p>
        </p:txBody>
      </p:sp>
      <p:sp>
        <p:nvSpPr>
          <p:cNvPr id="21" name="TextBox 20">
            <a:extLst>
              <a:ext uri="{FF2B5EF4-FFF2-40B4-BE49-F238E27FC236}">
                <a16:creationId xmlns:a16="http://schemas.microsoft.com/office/drawing/2014/main" id="{771E121B-3A13-BCE5-46E1-C077488F080D}"/>
              </a:ext>
            </a:extLst>
          </p:cNvPr>
          <p:cNvSpPr txBox="1"/>
          <p:nvPr/>
        </p:nvSpPr>
        <p:spPr>
          <a:xfrm>
            <a:off x="8280824" y="5223252"/>
            <a:ext cx="1161167" cy="215444"/>
          </a:xfrm>
          <a:prstGeom prst="rect">
            <a:avLst/>
          </a:prstGeom>
          <a:noFill/>
        </p:spPr>
        <p:txBody>
          <a:bodyPr wrap="square" rtlCol="0">
            <a:spAutoFit/>
          </a:bodyPr>
          <a:lstStyle/>
          <a:p>
            <a:r>
              <a:rPr lang="en-IN" sz="800" dirty="0">
                <a:solidFill>
                  <a:srgbClr val="C00000"/>
                </a:solidFill>
                <a:latin typeface="+mj-lt"/>
              </a:rPr>
              <a:t>Jhalawar-Baran</a:t>
            </a:r>
          </a:p>
        </p:txBody>
      </p:sp>
    </p:spTree>
    <p:extLst>
      <p:ext uri="{BB962C8B-B14F-4D97-AF65-F5344CB8AC3E}">
        <p14:creationId xmlns:p14="http://schemas.microsoft.com/office/powerpoint/2010/main" val="401517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E533E-7C76-7F7E-9F83-91ACCCCE5BA5}"/>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715E1233-4495-E62B-3DCD-883E04AFC175}"/>
              </a:ext>
            </a:extLst>
          </p:cNvPr>
          <p:cNvSpPr>
            <a:spLocks noGrp="1"/>
          </p:cNvSpPr>
          <p:nvPr>
            <p:ph idx="1"/>
          </p:nvPr>
        </p:nvSpPr>
        <p:spPr>
          <a:xfrm>
            <a:off x="1272702" y="841683"/>
            <a:ext cx="4417793" cy="1033708"/>
          </a:xfrm>
        </p:spPr>
        <p:txBody>
          <a:bodyPr>
            <a:normAutofit/>
          </a:bodyPr>
          <a:lstStyle/>
          <a:p>
            <a:r>
              <a:rPr lang="en-US" sz="2800" b="1" dirty="0">
                <a:solidFill>
                  <a:schemeClr val="tx1"/>
                </a:solidFill>
                <a:latin typeface="+mj-lt"/>
              </a:rPr>
              <a:t>Improved Water</a:t>
            </a:r>
          </a:p>
        </p:txBody>
      </p:sp>
      <p:sp>
        <p:nvSpPr>
          <p:cNvPr id="5" name="Footer Placeholder 4">
            <a:extLst>
              <a:ext uri="{FF2B5EF4-FFF2-40B4-BE49-F238E27FC236}">
                <a16:creationId xmlns:a16="http://schemas.microsoft.com/office/drawing/2014/main" id="{C4084053-F2D9-4D50-C833-C4EF2A114BF5}"/>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B265D0E3-92F7-0DE9-B140-F99F3BE17945}"/>
              </a:ext>
            </a:extLst>
          </p:cNvPr>
          <p:cNvSpPr txBox="1"/>
          <p:nvPr/>
        </p:nvSpPr>
        <p:spPr>
          <a:xfrm>
            <a:off x="4106098" y="957247"/>
            <a:ext cx="6537518" cy="400110"/>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Water quality in Patna Sahib and Ujiarpur constituencies has degraded - needs immediate attention.</a:t>
            </a:r>
          </a:p>
          <a:p>
            <a:pPr marL="228600" indent="-228600">
              <a:buFont typeface="Wingdings" panose="05000000000000000000" pitchFamily="2" charset="2"/>
              <a:buChar char="q"/>
            </a:pPr>
            <a:r>
              <a:rPr lang="en-IN" sz="1000" dirty="0">
                <a:latin typeface="+mj-lt"/>
              </a:rPr>
              <a:t>Begusarai &amp; Khagaria constituencies have probability of shifting off-target if water quality isn’t tracked &amp; maintained. </a:t>
            </a:r>
          </a:p>
        </p:txBody>
      </p:sp>
      <p:sp>
        <p:nvSpPr>
          <p:cNvPr id="6" name="Slide Number Placeholder 5">
            <a:extLst>
              <a:ext uri="{FF2B5EF4-FFF2-40B4-BE49-F238E27FC236}">
                <a16:creationId xmlns:a16="http://schemas.microsoft.com/office/drawing/2014/main" id="{5E586A6D-6D8A-935F-88F6-AB36D3926607}"/>
              </a:ext>
            </a:extLst>
          </p:cNvPr>
          <p:cNvSpPr>
            <a:spLocks noGrp="1"/>
          </p:cNvSpPr>
          <p:nvPr>
            <p:ph type="sldNum" sz="quarter" idx="12"/>
          </p:nvPr>
        </p:nvSpPr>
        <p:spPr/>
        <p:txBody>
          <a:bodyPr/>
          <a:lstStyle/>
          <a:p>
            <a:fld id="{6EBA8149-75C9-4114-A48F-B4823580152A}" type="slidenum">
              <a:rPr lang="en-IN" smtClean="0">
                <a:latin typeface="+mj-lt"/>
              </a:rPr>
              <a:t>15</a:t>
            </a:fld>
            <a:endParaRPr lang="en-IN" dirty="0">
              <a:latin typeface="+mj-lt"/>
            </a:endParaRPr>
          </a:p>
        </p:txBody>
      </p:sp>
      <p:pic>
        <p:nvPicPr>
          <p:cNvPr id="3" name="Picture 2" descr="SDG6: Clean Water and Sanitation - KISS Deemed to be University">
            <a:extLst>
              <a:ext uri="{FF2B5EF4-FFF2-40B4-BE49-F238E27FC236}">
                <a16:creationId xmlns:a16="http://schemas.microsoft.com/office/drawing/2014/main" id="{B88ECE05-199B-DE1A-3A5E-3DFDD9767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5956" y="690940"/>
            <a:ext cx="824599" cy="82459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761B732-511C-D25A-256B-41898D4AED96}"/>
              </a:ext>
            </a:extLst>
          </p:cNvPr>
          <p:cNvPicPr>
            <a:picLocks noChangeAspect="1"/>
          </p:cNvPicPr>
          <p:nvPr/>
        </p:nvPicPr>
        <p:blipFill>
          <a:blip r:embed="rId4"/>
          <a:stretch>
            <a:fillRect/>
          </a:stretch>
        </p:blipFill>
        <p:spPr>
          <a:xfrm>
            <a:off x="313374" y="690940"/>
            <a:ext cx="681725" cy="993204"/>
          </a:xfrm>
          <a:prstGeom prst="rect">
            <a:avLst/>
          </a:prstGeom>
        </p:spPr>
      </p:pic>
      <p:pic>
        <p:nvPicPr>
          <p:cNvPr id="21" name="Picture 20">
            <a:extLst>
              <a:ext uri="{FF2B5EF4-FFF2-40B4-BE49-F238E27FC236}">
                <a16:creationId xmlns:a16="http://schemas.microsoft.com/office/drawing/2014/main" id="{1AE1C88E-DD16-B520-E45A-988E71F7705D}"/>
              </a:ext>
            </a:extLst>
          </p:cNvPr>
          <p:cNvPicPr>
            <a:picLocks noChangeAspect="1"/>
          </p:cNvPicPr>
          <p:nvPr/>
        </p:nvPicPr>
        <p:blipFill>
          <a:blip r:embed="rId5"/>
          <a:stretch>
            <a:fillRect/>
          </a:stretch>
        </p:blipFill>
        <p:spPr>
          <a:xfrm>
            <a:off x="313374" y="1849875"/>
            <a:ext cx="5723233" cy="4166442"/>
          </a:xfrm>
          <a:prstGeom prst="rect">
            <a:avLst/>
          </a:prstGeom>
          <a:ln>
            <a:solidFill>
              <a:schemeClr val="tx1"/>
            </a:solidFill>
          </a:ln>
        </p:spPr>
      </p:pic>
      <p:pic>
        <p:nvPicPr>
          <p:cNvPr id="23" name="Picture 22">
            <a:extLst>
              <a:ext uri="{FF2B5EF4-FFF2-40B4-BE49-F238E27FC236}">
                <a16:creationId xmlns:a16="http://schemas.microsoft.com/office/drawing/2014/main" id="{8AC889EA-0714-4FE1-ED77-C4F214AFD6FD}"/>
              </a:ext>
            </a:extLst>
          </p:cNvPr>
          <p:cNvPicPr>
            <a:picLocks noChangeAspect="1"/>
          </p:cNvPicPr>
          <p:nvPr/>
        </p:nvPicPr>
        <p:blipFill>
          <a:blip r:embed="rId6"/>
          <a:stretch>
            <a:fillRect/>
          </a:stretch>
        </p:blipFill>
        <p:spPr>
          <a:xfrm>
            <a:off x="6095999" y="1849875"/>
            <a:ext cx="5734556" cy="4166442"/>
          </a:xfrm>
          <a:prstGeom prst="rect">
            <a:avLst/>
          </a:prstGeom>
          <a:ln>
            <a:solidFill>
              <a:schemeClr val="tx1"/>
            </a:solidFill>
          </a:ln>
        </p:spPr>
      </p:pic>
      <p:sp>
        <p:nvSpPr>
          <p:cNvPr id="39" name="Rectangle 38">
            <a:extLst>
              <a:ext uri="{FF2B5EF4-FFF2-40B4-BE49-F238E27FC236}">
                <a16:creationId xmlns:a16="http://schemas.microsoft.com/office/drawing/2014/main" id="{14B24FE5-BBB3-5D1D-08DE-316976FF5E13}"/>
              </a:ext>
            </a:extLst>
          </p:cNvPr>
          <p:cNvSpPr/>
          <p:nvPr/>
        </p:nvSpPr>
        <p:spPr>
          <a:xfrm>
            <a:off x="10958241" y="2834205"/>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219A9AF4-11A5-DBB2-6191-BE73519A4C33}"/>
              </a:ext>
            </a:extLst>
          </p:cNvPr>
          <p:cNvSpPr/>
          <p:nvPr/>
        </p:nvSpPr>
        <p:spPr>
          <a:xfrm>
            <a:off x="10167777" y="1846311"/>
            <a:ext cx="1662778"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Political</a:t>
            </a:r>
          </a:p>
        </p:txBody>
      </p:sp>
      <p:sp>
        <p:nvSpPr>
          <p:cNvPr id="30" name="Rectangle 29">
            <a:extLst>
              <a:ext uri="{FF2B5EF4-FFF2-40B4-BE49-F238E27FC236}">
                <a16:creationId xmlns:a16="http://schemas.microsoft.com/office/drawing/2014/main" id="{2B1A6B75-DE56-7BE0-6ED8-76D35D5D9D51}"/>
              </a:ext>
            </a:extLst>
          </p:cNvPr>
          <p:cNvSpPr/>
          <p:nvPr/>
        </p:nvSpPr>
        <p:spPr>
          <a:xfrm>
            <a:off x="5197485" y="2834204"/>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9E211E75-A163-E38E-6F35-718231A7903A}"/>
              </a:ext>
            </a:extLst>
          </p:cNvPr>
          <p:cNvSpPr/>
          <p:nvPr/>
        </p:nvSpPr>
        <p:spPr>
          <a:xfrm>
            <a:off x="4163085" y="1861573"/>
            <a:ext cx="1870761" cy="4342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Administrative</a:t>
            </a:r>
          </a:p>
        </p:txBody>
      </p:sp>
      <p:sp>
        <p:nvSpPr>
          <p:cNvPr id="26" name="TextBox 25">
            <a:extLst>
              <a:ext uri="{FF2B5EF4-FFF2-40B4-BE49-F238E27FC236}">
                <a16:creationId xmlns:a16="http://schemas.microsoft.com/office/drawing/2014/main" id="{D160C6F0-E992-4C2B-B779-EB345FD91212}"/>
              </a:ext>
            </a:extLst>
          </p:cNvPr>
          <p:cNvSpPr txBox="1"/>
          <p:nvPr/>
        </p:nvSpPr>
        <p:spPr>
          <a:xfrm>
            <a:off x="2594406" y="4638037"/>
            <a:ext cx="1161167" cy="215444"/>
          </a:xfrm>
          <a:prstGeom prst="rect">
            <a:avLst/>
          </a:prstGeom>
          <a:noFill/>
        </p:spPr>
        <p:txBody>
          <a:bodyPr wrap="square" rtlCol="0">
            <a:spAutoFit/>
          </a:bodyPr>
          <a:lstStyle/>
          <a:p>
            <a:r>
              <a:rPr lang="en-IN" sz="800" dirty="0">
                <a:solidFill>
                  <a:srgbClr val="66FFCC"/>
                </a:solidFill>
                <a:latin typeface="+mj-lt"/>
              </a:rPr>
              <a:t>Begusarai</a:t>
            </a:r>
          </a:p>
        </p:txBody>
      </p:sp>
      <p:sp>
        <p:nvSpPr>
          <p:cNvPr id="28" name="TextBox 27">
            <a:extLst>
              <a:ext uri="{FF2B5EF4-FFF2-40B4-BE49-F238E27FC236}">
                <a16:creationId xmlns:a16="http://schemas.microsoft.com/office/drawing/2014/main" id="{01589BDE-F3FD-2DF9-6DDB-D081728A9468}"/>
              </a:ext>
            </a:extLst>
          </p:cNvPr>
          <p:cNvSpPr txBox="1"/>
          <p:nvPr/>
        </p:nvSpPr>
        <p:spPr>
          <a:xfrm>
            <a:off x="3548379" y="3686039"/>
            <a:ext cx="1161167" cy="215444"/>
          </a:xfrm>
          <a:prstGeom prst="rect">
            <a:avLst/>
          </a:prstGeom>
          <a:noFill/>
        </p:spPr>
        <p:txBody>
          <a:bodyPr wrap="square" rtlCol="0">
            <a:spAutoFit/>
          </a:bodyPr>
          <a:lstStyle/>
          <a:p>
            <a:r>
              <a:rPr lang="en-IN" sz="800" dirty="0">
                <a:solidFill>
                  <a:srgbClr val="C00000"/>
                </a:solidFill>
                <a:latin typeface="+mj-lt"/>
              </a:rPr>
              <a:t>Khagaria</a:t>
            </a:r>
          </a:p>
        </p:txBody>
      </p:sp>
      <p:sp>
        <p:nvSpPr>
          <p:cNvPr id="29" name="TextBox 28">
            <a:extLst>
              <a:ext uri="{FF2B5EF4-FFF2-40B4-BE49-F238E27FC236}">
                <a16:creationId xmlns:a16="http://schemas.microsoft.com/office/drawing/2014/main" id="{86737121-0F94-9137-87D2-56D05A017FFE}"/>
              </a:ext>
            </a:extLst>
          </p:cNvPr>
          <p:cNvSpPr txBox="1"/>
          <p:nvPr/>
        </p:nvSpPr>
        <p:spPr>
          <a:xfrm>
            <a:off x="822960" y="4622361"/>
            <a:ext cx="1161167" cy="215444"/>
          </a:xfrm>
          <a:prstGeom prst="rect">
            <a:avLst/>
          </a:prstGeom>
          <a:noFill/>
        </p:spPr>
        <p:txBody>
          <a:bodyPr wrap="square" rtlCol="0">
            <a:spAutoFit/>
          </a:bodyPr>
          <a:lstStyle/>
          <a:p>
            <a:r>
              <a:rPr lang="en-IN" sz="800" dirty="0">
                <a:solidFill>
                  <a:srgbClr val="C00000"/>
                </a:solidFill>
                <a:latin typeface="+mj-lt"/>
              </a:rPr>
              <a:t>Patna</a:t>
            </a:r>
          </a:p>
        </p:txBody>
      </p:sp>
      <p:sp>
        <p:nvSpPr>
          <p:cNvPr id="31" name="TextBox 30">
            <a:extLst>
              <a:ext uri="{FF2B5EF4-FFF2-40B4-BE49-F238E27FC236}">
                <a16:creationId xmlns:a16="http://schemas.microsoft.com/office/drawing/2014/main" id="{307317BA-1E51-5A61-A5C8-12FDB3E05885}"/>
              </a:ext>
            </a:extLst>
          </p:cNvPr>
          <p:cNvSpPr txBox="1"/>
          <p:nvPr/>
        </p:nvSpPr>
        <p:spPr>
          <a:xfrm>
            <a:off x="2431839" y="3242571"/>
            <a:ext cx="1161167" cy="215444"/>
          </a:xfrm>
          <a:prstGeom prst="rect">
            <a:avLst/>
          </a:prstGeom>
          <a:noFill/>
        </p:spPr>
        <p:txBody>
          <a:bodyPr wrap="square" rtlCol="0">
            <a:spAutoFit/>
          </a:bodyPr>
          <a:lstStyle/>
          <a:p>
            <a:r>
              <a:rPr lang="en-IN" sz="800" dirty="0">
                <a:solidFill>
                  <a:srgbClr val="C00000"/>
                </a:solidFill>
                <a:latin typeface="+mj-lt"/>
              </a:rPr>
              <a:t>Samastipur</a:t>
            </a:r>
          </a:p>
        </p:txBody>
      </p:sp>
      <p:sp>
        <p:nvSpPr>
          <p:cNvPr id="32" name="TextBox 31">
            <a:extLst>
              <a:ext uri="{FF2B5EF4-FFF2-40B4-BE49-F238E27FC236}">
                <a16:creationId xmlns:a16="http://schemas.microsoft.com/office/drawing/2014/main" id="{4B66D1AC-5DBC-E868-3BDA-E1376B30A5C7}"/>
              </a:ext>
            </a:extLst>
          </p:cNvPr>
          <p:cNvSpPr txBox="1"/>
          <p:nvPr/>
        </p:nvSpPr>
        <p:spPr>
          <a:xfrm>
            <a:off x="8340664" y="3020530"/>
            <a:ext cx="1161167" cy="215444"/>
          </a:xfrm>
          <a:prstGeom prst="rect">
            <a:avLst/>
          </a:prstGeom>
          <a:noFill/>
        </p:spPr>
        <p:txBody>
          <a:bodyPr wrap="square" rtlCol="0">
            <a:spAutoFit/>
          </a:bodyPr>
          <a:lstStyle/>
          <a:p>
            <a:r>
              <a:rPr lang="en-IN" sz="800" dirty="0">
                <a:solidFill>
                  <a:srgbClr val="008000"/>
                </a:solidFill>
                <a:latin typeface="+mj-lt"/>
              </a:rPr>
              <a:t>Samastipur</a:t>
            </a:r>
          </a:p>
        </p:txBody>
      </p:sp>
      <p:sp>
        <p:nvSpPr>
          <p:cNvPr id="34" name="TextBox 33">
            <a:extLst>
              <a:ext uri="{FF2B5EF4-FFF2-40B4-BE49-F238E27FC236}">
                <a16:creationId xmlns:a16="http://schemas.microsoft.com/office/drawing/2014/main" id="{8ED92B9F-B6C3-E82D-D650-9626AD52C167}"/>
              </a:ext>
            </a:extLst>
          </p:cNvPr>
          <p:cNvSpPr txBox="1"/>
          <p:nvPr/>
        </p:nvSpPr>
        <p:spPr>
          <a:xfrm>
            <a:off x="9271612" y="3514305"/>
            <a:ext cx="1161167" cy="215444"/>
          </a:xfrm>
          <a:prstGeom prst="rect">
            <a:avLst/>
          </a:prstGeom>
          <a:noFill/>
        </p:spPr>
        <p:txBody>
          <a:bodyPr wrap="square" rtlCol="0">
            <a:spAutoFit/>
          </a:bodyPr>
          <a:lstStyle/>
          <a:p>
            <a:r>
              <a:rPr lang="en-IN" sz="800" dirty="0">
                <a:solidFill>
                  <a:srgbClr val="66FFCC"/>
                </a:solidFill>
                <a:latin typeface="+mj-lt"/>
              </a:rPr>
              <a:t>Khagaria</a:t>
            </a:r>
          </a:p>
        </p:txBody>
      </p:sp>
      <p:sp>
        <p:nvSpPr>
          <p:cNvPr id="36" name="TextBox 35">
            <a:extLst>
              <a:ext uri="{FF2B5EF4-FFF2-40B4-BE49-F238E27FC236}">
                <a16:creationId xmlns:a16="http://schemas.microsoft.com/office/drawing/2014/main" id="{7F40AD12-C786-01C5-E3E3-EE6B6CA0B3FB}"/>
              </a:ext>
            </a:extLst>
          </p:cNvPr>
          <p:cNvSpPr txBox="1"/>
          <p:nvPr/>
        </p:nvSpPr>
        <p:spPr>
          <a:xfrm>
            <a:off x="8677640" y="4530315"/>
            <a:ext cx="1161167" cy="215444"/>
          </a:xfrm>
          <a:prstGeom prst="rect">
            <a:avLst/>
          </a:prstGeom>
          <a:noFill/>
        </p:spPr>
        <p:txBody>
          <a:bodyPr wrap="square" rtlCol="0">
            <a:spAutoFit/>
          </a:bodyPr>
          <a:lstStyle/>
          <a:p>
            <a:r>
              <a:rPr lang="en-IN" sz="800" dirty="0">
                <a:solidFill>
                  <a:srgbClr val="66FFCC"/>
                </a:solidFill>
                <a:latin typeface="+mj-lt"/>
              </a:rPr>
              <a:t>Begusarai</a:t>
            </a:r>
          </a:p>
        </p:txBody>
      </p:sp>
      <p:sp>
        <p:nvSpPr>
          <p:cNvPr id="37" name="TextBox 36">
            <a:extLst>
              <a:ext uri="{FF2B5EF4-FFF2-40B4-BE49-F238E27FC236}">
                <a16:creationId xmlns:a16="http://schemas.microsoft.com/office/drawing/2014/main" id="{D51C82AB-B162-FC6A-F006-6A8457650DD6}"/>
              </a:ext>
            </a:extLst>
          </p:cNvPr>
          <p:cNvSpPr txBox="1"/>
          <p:nvPr/>
        </p:nvSpPr>
        <p:spPr>
          <a:xfrm>
            <a:off x="7004253" y="3543262"/>
            <a:ext cx="1161167" cy="215444"/>
          </a:xfrm>
          <a:prstGeom prst="rect">
            <a:avLst/>
          </a:prstGeom>
          <a:noFill/>
        </p:spPr>
        <p:txBody>
          <a:bodyPr wrap="square" rtlCol="0">
            <a:spAutoFit/>
          </a:bodyPr>
          <a:lstStyle/>
          <a:p>
            <a:r>
              <a:rPr lang="en-IN" sz="800" dirty="0">
                <a:solidFill>
                  <a:srgbClr val="C00000"/>
                </a:solidFill>
                <a:latin typeface="+mj-lt"/>
              </a:rPr>
              <a:t>Ujiarpur</a:t>
            </a:r>
          </a:p>
        </p:txBody>
      </p:sp>
      <p:sp>
        <p:nvSpPr>
          <p:cNvPr id="38" name="TextBox 37">
            <a:extLst>
              <a:ext uri="{FF2B5EF4-FFF2-40B4-BE49-F238E27FC236}">
                <a16:creationId xmlns:a16="http://schemas.microsoft.com/office/drawing/2014/main" id="{CC9EE072-A969-CED4-5808-418B37FF4697}"/>
              </a:ext>
            </a:extLst>
          </p:cNvPr>
          <p:cNvSpPr txBox="1"/>
          <p:nvPr/>
        </p:nvSpPr>
        <p:spPr>
          <a:xfrm>
            <a:off x="6082611" y="3661068"/>
            <a:ext cx="1161167" cy="215444"/>
          </a:xfrm>
          <a:prstGeom prst="rect">
            <a:avLst/>
          </a:prstGeom>
          <a:noFill/>
        </p:spPr>
        <p:txBody>
          <a:bodyPr wrap="square" rtlCol="0">
            <a:spAutoFit/>
          </a:bodyPr>
          <a:lstStyle/>
          <a:p>
            <a:r>
              <a:rPr lang="en-IN" sz="800" dirty="0">
                <a:solidFill>
                  <a:srgbClr val="00B050"/>
                </a:solidFill>
                <a:latin typeface="+mj-lt"/>
              </a:rPr>
              <a:t>Pataliputra</a:t>
            </a:r>
          </a:p>
        </p:txBody>
      </p:sp>
      <p:sp>
        <p:nvSpPr>
          <p:cNvPr id="40" name="TextBox 39">
            <a:extLst>
              <a:ext uri="{FF2B5EF4-FFF2-40B4-BE49-F238E27FC236}">
                <a16:creationId xmlns:a16="http://schemas.microsoft.com/office/drawing/2014/main" id="{348C22D5-6705-2AED-F1F8-3288F3F22D57}"/>
              </a:ext>
            </a:extLst>
          </p:cNvPr>
          <p:cNvSpPr txBox="1"/>
          <p:nvPr/>
        </p:nvSpPr>
        <p:spPr>
          <a:xfrm>
            <a:off x="7138481" y="4403460"/>
            <a:ext cx="1161167" cy="215444"/>
          </a:xfrm>
          <a:prstGeom prst="rect">
            <a:avLst/>
          </a:prstGeom>
          <a:noFill/>
        </p:spPr>
        <p:txBody>
          <a:bodyPr wrap="square" rtlCol="0">
            <a:spAutoFit/>
          </a:bodyPr>
          <a:lstStyle/>
          <a:p>
            <a:r>
              <a:rPr lang="en-IN" sz="800" dirty="0">
                <a:solidFill>
                  <a:srgbClr val="C00000"/>
                </a:solidFill>
                <a:latin typeface="+mj-lt"/>
              </a:rPr>
              <a:t>Patna Sahib</a:t>
            </a:r>
          </a:p>
        </p:txBody>
      </p:sp>
    </p:spTree>
    <p:extLst>
      <p:ext uri="{BB962C8B-B14F-4D97-AF65-F5344CB8AC3E}">
        <p14:creationId xmlns:p14="http://schemas.microsoft.com/office/powerpoint/2010/main" val="655454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B4CF0-0A4D-2BCD-1143-0264878B513F}"/>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AF41A7E8-043B-B5A8-5028-9FF616662CCF}"/>
              </a:ext>
            </a:extLst>
          </p:cNvPr>
          <p:cNvSpPr>
            <a:spLocks noGrp="1"/>
          </p:cNvSpPr>
          <p:nvPr>
            <p:ph idx="1"/>
          </p:nvPr>
        </p:nvSpPr>
        <p:spPr>
          <a:xfrm>
            <a:off x="1089175" y="1006298"/>
            <a:ext cx="6651337" cy="1033708"/>
          </a:xfrm>
        </p:spPr>
        <p:txBody>
          <a:bodyPr>
            <a:normAutofit/>
          </a:bodyPr>
          <a:lstStyle/>
          <a:p>
            <a:r>
              <a:rPr lang="en-US" sz="2800" b="1" dirty="0">
                <a:solidFill>
                  <a:schemeClr val="tx1"/>
                </a:solidFill>
                <a:latin typeface="+mj-lt"/>
              </a:rPr>
              <a:t>Clean Fuel for Cooking</a:t>
            </a:r>
          </a:p>
        </p:txBody>
      </p:sp>
      <p:sp>
        <p:nvSpPr>
          <p:cNvPr id="5" name="Footer Placeholder 4">
            <a:extLst>
              <a:ext uri="{FF2B5EF4-FFF2-40B4-BE49-F238E27FC236}">
                <a16:creationId xmlns:a16="http://schemas.microsoft.com/office/drawing/2014/main" id="{D08190DE-3C2F-7A83-318A-891387DBBC66}"/>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C843C441-A8EB-17B6-40FB-EE89E846AF09}"/>
              </a:ext>
            </a:extLst>
          </p:cNvPr>
          <p:cNvSpPr txBox="1"/>
          <p:nvPr/>
        </p:nvSpPr>
        <p:spPr>
          <a:xfrm>
            <a:off x="5011591" y="1035058"/>
            <a:ext cx="5364693" cy="400110"/>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Nagpur constituency is in a good position with achieved target, whereas Ramtek is on-target.</a:t>
            </a:r>
          </a:p>
          <a:p>
            <a:pPr marL="228600" indent="-228600">
              <a:buFont typeface="Wingdings" panose="05000000000000000000" pitchFamily="2" charset="2"/>
              <a:buChar char="q"/>
            </a:pPr>
            <a:r>
              <a:rPr lang="en-IN" sz="1000" dirty="0">
                <a:latin typeface="+mj-lt"/>
              </a:rPr>
              <a:t>Hyderabad, Secunderabad and Malkajgiri regions are also on Achieved-I status.</a:t>
            </a:r>
          </a:p>
        </p:txBody>
      </p:sp>
      <p:pic>
        <p:nvPicPr>
          <p:cNvPr id="6" name="Picture 5">
            <a:extLst>
              <a:ext uri="{FF2B5EF4-FFF2-40B4-BE49-F238E27FC236}">
                <a16:creationId xmlns:a16="http://schemas.microsoft.com/office/drawing/2014/main" id="{DEA6D777-301A-78A9-28F3-787258341A4E}"/>
              </a:ext>
            </a:extLst>
          </p:cNvPr>
          <p:cNvPicPr>
            <a:picLocks noChangeAspect="1"/>
          </p:cNvPicPr>
          <p:nvPr/>
        </p:nvPicPr>
        <p:blipFill>
          <a:blip r:embed="rId3"/>
          <a:stretch>
            <a:fillRect/>
          </a:stretch>
        </p:blipFill>
        <p:spPr>
          <a:xfrm>
            <a:off x="173901" y="760375"/>
            <a:ext cx="733184" cy="877512"/>
          </a:xfrm>
          <a:prstGeom prst="rect">
            <a:avLst/>
          </a:prstGeom>
          <a:ln>
            <a:solidFill>
              <a:schemeClr val="tx1"/>
            </a:solidFill>
          </a:ln>
        </p:spPr>
      </p:pic>
      <p:pic>
        <p:nvPicPr>
          <p:cNvPr id="8" name="Picture 7">
            <a:extLst>
              <a:ext uri="{FF2B5EF4-FFF2-40B4-BE49-F238E27FC236}">
                <a16:creationId xmlns:a16="http://schemas.microsoft.com/office/drawing/2014/main" id="{F3F1E82C-F4D2-B35D-1818-BB6A996AB7BB}"/>
              </a:ext>
            </a:extLst>
          </p:cNvPr>
          <p:cNvPicPr>
            <a:picLocks noChangeAspect="1"/>
          </p:cNvPicPr>
          <p:nvPr/>
        </p:nvPicPr>
        <p:blipFill>
          <a:blip r:embed="rId4"/>
          <a:stretch>
            <a:fillRect/>
          </a:stretch>
        </p:blipFill>
        <p:spPr>
          <a:xfrm>
            <a:off x="173901" y="1849418"/>
            <a:ext cx="5750754" cy="4248590"/>
          </a:xfrm>
          <a:prstGeom prst="rect">
            <a:avLst/>
          </a:prstGeom>
          <a:ln>
            <a:solidFill>
              <a:schemeClr val="tx1"/>
            </a:solidFill>
          </a:ln>
        </p:spPr>
      </p:pic>
      <p:sp>
        <p:nvSpPr>
          <p:cNvPr id="11" name="Rectangle 10">
            <a:extLst>
              <a:ext uri="{FF2B5EF4-FFF2-40B4-BE49-F238E27FC236}">
                <a16:creationId xmlns:a16="http://schemas.microsoft.com/office/drawing/2014/main" id="{86360AC9-C8EB-9FBD-97E7-27109ACAC571}"/>
              </a:ext>
            </a:extLst>
          </p:cNvPr>
          <p:cNvSpPr/>
          <p:nvPr/>
        </p:nvSpPr>
        <p:spPr>
          <a:xfrm>
            <a:off x="5038171" y="2835087"/>
            <a:ext cx="766573"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8B4A01DB-857D-D28D-C699-1E5891737774}"/>
              </a:ext>
            </a:extLst>
          </p:cNvPr>
          <p:cNvSpPr/>
          <p:nvPr/>
        </p:nvSpPr>
        <p:spPr>
          <a:xfrm>
            <a:off x="4045306" y="1902975"/>
            <a:ext cx="1879349" cy="40510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Administrative</a:t>
            </a:r>
          </a:p>
        </p:txBody>
      </p:sp>
      <p:sp>
        <p:nvSpPr>
          <p:cNvPr id="15" name="Slide Number Placeholder 14">
            <a:extLst>
              <a:ext uri="{FF2B5EF4-FFF2-40B4-BE49-F238E27FC236}">
                <a16:creationId xmlns:a16="http://schemas.microsoft.com/office/drawing/2014/main" id="{B89F97FA-29AB-2992-6D27-A061E5A487F2}"/>
              </a:ext>
            </a:extLst>
          </p:cNvPr>
          <p:cNvSpPr>
            <a:spLocks noGrp="1"/>
          </p:cNvSpPr>
          <p:nvPr>
            <p:ph type="sldNum" sz="quarter" idx="12"/>
          </p:nvPr>
        </p:nvSpPr>
        <p:spPr/>
        <p:txBody>
          <a:bodyPr/>
          <a:lstStyle/>
          <a:p>
            <a:fld id="{6EBA8149-75C9-4114-A48F-B4823580152A}" type="slidenum">
              <a:rPr lang="en-IN" smtClean="0">
                <a:latin typeface="+mj-lt"/>
              </a:rPr>
              <a:t>16</a:t>
            </a:fld>
            <a:endParaRPr lang="en-IN" dirty="0">
              <a:latin typeface="+mj-lt"/>
            </a:endParaRPr>
          </a:p>
        </p:txBody>
      </p:sp>
      <p:pic>
        <p:nvPicPr>
          <p:cNvPr id="2" name="Picture 4" descr="Goal 7: Affordable and Clean Energy | UNEP - UN Environment Programme">
            <a:extLst>
              <a:ext uri="{FF2B5EF4-FFF2-40B4-BE49-F238E27FC236}">
                <a16:creationId xmlns:a16="http://schemas.microsoft.com/office/drawing/2014/main" id="{5D523DA0-2283-8830-9913-4DD1D6F9C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63875" y="759992"/>
            <a:ext cx="877895" cy="8778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31ED47-56F0-A4CD-4790-42C0A9E48EE7}"/>
              </a:ext>
            </a:extLst>
          </p:cNvPr>
          <p:cNvPicPr>
            <a:picLocks noChangeAspect="1"/>
          </p:cNvPicPr>
          <p:nvPr/>
        </p:nvPicPr>
        <p:blipFill>
          <a:blip r:embed="rId6"/>
          <a:stretch>
            <a:fillRect/>
          </a:stretch>
        </p:blipFill>
        <p:spPr>
          <a:xfrm>
            <a:off x="5997068" y="1849418"/>
            <a:ext cx="5850517" cy="4248590"/>
          </a:xfrm>
          <a:prstGeom prst="rect">
            <a:avLst/>
          </a:prstGeom>
          <a:ln>
            <a:solidFill>
              <a:schemeClr val="tx1"/>
            </a:solidFill>
          </a:ln>
        </p:spPr>
      </p:pic>
      <p:sp>
        <p:nvSpPr>
          <p:cNvPr id="41" name="Rectangle 40">
            <a:extLst>
              <a:ext uri="{FF2B5EF4-FFF2-40B4-BE49-F238E27FC236}">
                <a16:creationId xmlns:a16="http://schemas.microsoft.com/office/drawing/2014/main" id="{B58FC1CF-B8BF-B64F-2E62-F0301143B72F}"/>
              </a:ext>
            </a:extLst>
          </p:cNvPr>
          <p:cNvSpPr/>
          <p:nvPr/>
        </p:nvSpPr>
        <p:spPr>
          <a:xfrm>
            <a:off x="10184807" y="1886069"/>
            <a:ext cx="1662778" cy="4182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Political</a:t>
            </a:r>
          </a:p>
        </p:txBody>
      </p:sp>
      <p:sp>
        <p:nvSpPr>
          <p:cNvPr id="39" name="Rectangle 38">
            <a:extLst>
              <a:ext uri="{FF2B5EF4-FFF2-40B4-BE49-F238E27FC236}">
                <a16:creationId xmlns:a16="http://schemas.microsoft.com/office/drawing/2014/main" id="{2D0B4ECE-14BE-683E-BC6B-438DBBDFD917}"/>
              </a:ext>
            </a:extLst>
          </p:cNvPr>
          <p:cNvSpPr/>
          <p:nvPr/>
        </p:nvSpPr>
        <p:spPr>
          <a:xfrm>
            <a:off x="10963875" y="2821831"/>
            <a:ext cx="766573"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82DEA39B-13EE-5D67-F35F-82AB003CD9F8}"/>
              </a:ext>
            </a:extLst>
          </p:cNvPr>
          <p:cNvSpPr txBox="1"/>
          <p:nvPr/>
        </p:nvSpPr>
        <p:spPr>
          <a:xfrm>
            <a:off x="1575472" y="5308368"/>
            <a:ext cx="1161167" cy="215444"/>
          </a:xfrm>
          <a:prstGeom prst="rect">
            <a:avLst/>
          </a:prstGeom>
          <a:noFill/>
        </p:spPr>
        <p:txBody>
          <a:bodyPr wrap="square" rtlCol="0">
            <a:spAutoFit/>
          </a:bodyPr>
          <a:lstStyle/>
          <a:p>
            <a:r>
              <a:rPr lang="en-IN" sz="800" dirty="0">
                <a:solidFill>
                  <a:srgbClr val="0099CC"/>
                </a:solidFill>
                <a:latin typeface="+mj-lt"/>
              </a:rPr>
              <a:t>Medchal-Malkajgiri</a:t>
            </a:r>
          </a:p>
        </p:txBody>
      </p:sp>
      <p:sp>
        <p:nvSpPr>
          <p:cNvPr id="9" name="TextBox 8">
            <a:extLst>
              <a:ext uri="{FF2B5EF4-FFF2-40B4-BE49-F238E27FC236}">
                <a16:creationId xmlns:a16="http://schemas.microsoft.com/office/drawing/2014/main" id="{C3F27904-7B7F-E183-C7CC-D7AE43B7E664}"/>
              </a:ext>
            </a:extLst>
          </p:cNvPr>
          <p:cNvSpPr txBox="1"/>
          <p:nvPr/>
        </p:nvSpPr>
        <p:spPr>
          <a:xfrm>
            <a:off x="1362601" y="5853624"/>
            <a:ext cx="1161167" cy="215444"/>
          </a:xfrm>
          <a:prstGeom prst="rect">
            <a:avLst/>
          </a:prstGeom>
          <a:noFill/>
        </p:spPr>
        <p:txBody>
          <a:bodyPr wrap="square" rtlCol="0">
            <a:spAutoFit/>
          </a:bodyPr>
          <a:lstStyle/>
          <a:p>
            <a:r>
              <a:rPr lang="en-IN" sz="800" dirty="0">
                <a:solidFill>
                  <a:srgbClr val="008000"/>
                </a:solidFill>
                <a:latin typeface="+mj-lt"/>
              </a:rPr>
              <a:t>Hyderabad</a:t>
            </a:r>
          </a:p>
        </p:txBody>
      </p:sp>
      <p:sp>
        <p:nvSpPr>
          <p:cNvPr id="12" name="TextBox 11">
            <a:extLst>
              <a:ext uri="{FF2B5EF4-FFF2-40B4-BE49-F238E27FC236}">
                <a16:creationId xmlns:a16="http://schemas.microsoft.com/office/drawing/2014/main" id="{ECF6F781-93E7-0614-89A4-3447E2139564}"/>
              </a:ext>
            </a:extLst>
          </p:cNvPr>
          <p:cNvSpPr txBox="1"/>
          <p:nvPr/>
        </p:nvSpPr>
        <p:spPr>
          <a:xfrm>
            <a:off x="2523768" y="2362308"/>
            <a:ext cx="1161167" cy="215444"/>
          </a:xfrm>
          <a:prstGeom prst="rect">
            <a:avLst/>
          </a:prstGeom>
          <a:noFill/>
        </p:spPr>
        <p:txBody>
          <a:bodyPr wrap="square" rtlCol="0">
            <a:spAutoFit/>
          </a:bodyPr>
          <a:lstStyle/>
          <a:p>
            <a:r>
              <a:rPr lang="en-IN" sz="800" dirty="0">
                <a:solidFill>
                  <a:srgbClr val="0099CC"/>
                </a:solidFill>
                <a:latin typeface="+mj-lt"/>
              </a:rPr>
              <a:t>Nagpur</a:t>
            </a:r>
          </a:p>
        </p:txBody>
      </p:sp>
      <p:sp>
        <p:nvSpPr>
          <p:cNvPr id="13" name="TextBox 12">
            <a:extLst>
              <a:ext uri="{FF2B5EF4-FFF2-40B4-BE49-F238E27FC236}">
                <a16:creationId xmlns:a16="http://schemas.microsoft.com/office/drawing/2014/main" id="{8AD05F21-F9A5-54BD-F36B-0C6C495A4850}"/>
              </a:ext>
            </a:extLst>
          </p:cNvPr>
          <p:cNvSpPr txBox="1"/>
          <p:nvPr/>
        </p:nvSpPr>
        <p:spPr>
          <a:xfrm>
            <a:off x="8406850" y="2254586"/>
            <a:ext cx="1161167" cy="215444"/>
          </a:xfrm>
          <a:prstGeom prst="rect">
            <a:avLst/>
          </a:prstGeom>
          <a:noFill/>
        </p:spPr>
        <p:txBody>
          <a:bodyPr wrap="square" rtlCol="0">
            <a:spAutoFit/>
          </a:bodyPr>
          <a:lstStyle/>
          <a:p>
            <a:r>
              <a:rPr lang="en-IN" sz="800" dirty="0">
                <a:solidFill>
                  <a:srgbClr val="0099CC"/>
                </a:solidFill>
                <a:latin typeface="+mj-lt"/>
              </a:rPr>
              <a:t>Ramtek</a:t>
            </a:r>
          </a:p>
        </p:txBody>
      </p:sp>
      <p:sp>
        <p:nvSpPr>
          <p:cNvPr id="14" name="TextBox 13">
            <a:extLst>
              <a:ext uri="{FF2B5EF4-FFF2-40B4-BE49-F238E27FC236}">
                <a16:creationId xmlns:a16="http://schemas.microsoft.com/office/drawing/2014/main" id="{615D402F-C37A-17D9-9382-6E3121BCC2D7}"/>
              </a:ext>
            </a:extLst>
          </p:cNvPr>
          <p:cNvSpPr txBox="1"/>
          <p:nvPr/>
        </p:nvSpPr>
        <p:spPr>
          <a:xfrm>
            <a:off x="7647243" y="2362308"/>
            <a:ext cx="1161167" cy="215444"/>
          </a:xfrm>
          <a:prstGeom prst="rect">
            <a:avLst/>
          </a:prstGeom>
          <a:noFill/>
        </p:spPr>
        <p:txBody>
          <a:bodyPr wrap="square" rtlCol="0">
            <a:spAutoFit/>
          </a:bodyPr>
          <a:lstStyle/>
          <a:p>
            <a:r>
              <a:rPr lang="en-IN" sz="800" dirty="0">
                <a:solidFill>
                  <a:srgbClr val="008000"/>
                </a:solidFill>
                <a:latin typeface="+mj-lt"/>
              </a:rPr>
              <a:t>Nagpur</a:t>
            </a:r>
          </a:p>
        </p:txBody>
      </p:sp>
      <p:sp>
        <p:nvSpPr>
          <p:cNvPr id="16" name="TextBox 15">
            <a:extLst>
              <a:ext uri="{FF2B5EF4-FFF2-40B4-BE49-F238E27FC236}">
                <a16:creationId xmlns:a16="http://schemas.microsoft.com/office/drawing/2014/main" id="{D07BA6C1-A706-4722-1DBE-C77479E2676A}"/>
              </a:ext>
            </a:extLst>
          </p:cNvPr>
          <p:cNvSpPr txBox="1"/>
          <p:nvPr/>
        </p:nvSpPr>
        <p:spPr>
          <a:xfrm>
            <a:off x="7326226" y="5308368"/>
            <a:ext cx="1161167" cy="215444"/>
          </a:xfrm>
          <a:prstGeom prst="rect">
            <a:avLst/>
          </a:prstGeom>
          <a:noFill/>
        </p:spPr>
        <p:txBody>
          <a:bodyPr wrap="square" rtlCol="0">
            <a:spAutoFit/>
          </a:bodyPr>
          <a:lstStyle/>
          <a:p>
            <a:r>
              <a:rPr lang="en-IN" sz="800" dirty="0">
                <a:solidFill>
                  <a:srgbClr val="008000"/>
                </a:solidFill>
                <a:latin typeface="+mj-lt"/>
              </a:rPr>
              <a:t>Malkajgiri</a:t>
            </a:r>
          </a:p>
        </p:txBody>
      </p:sp>
      <p:sp>
        <p:nvSpPr>
          <p:cNvPr id="17" name="TextBox 16">
            <a:extLst>
              <a:ext uri="{FF2B5EF4-FFF2-40B4-BE49-F238E27FC236}">
                <a16:creationId xmlns:a16="http://schemas.microsoft.com/office/drawing/2014/main" id="{0796E5C1-6657-DB40-4F52-C395BD27045D}"/>
              </a:ext>
            </a:extLst>
          </p:cNvPr>
          <p:cNvSpPr txBox="1"/>
          <p:nvPr/>
        </p:nvSpPr>
        <p:spPr>
          <a:xfrm>
            <a:off x="6745642" y="5655623"/>
            <a:ext cx="1161167" cy="215444"/>
          </a:xfrm>
          <a:prstGeom prst="rect">
            <a:avLst/>
          </a:prstGeom>
          <a:noFill/>
        </p:spPr>
        <p:txBody>
          <a:bodyPr wrap="square" rtlCol="0">
            <a:spAutoFit/>
          </a:bodyPr>
          <a:lstStyle/>
          <a:p>
            <a:r>
              <a:rPr lang="en-IN" sz="800" dirty="0">
                <a:solidFill>
                  <a:srgbClr val="008000"/>
                </a:solidFill>
                <a:latin typeface="+mj-lt"/>
              </a:rPr>
              <a:t>Secunderabad</a:t>
            </a:r>
          </a:p>
        </p:txBody>
      </p:sp>
      <p:sp>
        <p:nvSpPr>
          <p:cNvPr id="18" name="TextBox 17">
            <a:extLst>
              <a:ext uri="{FF2B5EF4-FFF2-40B4-BE49-F238E27FC236}">
                <a16:creationId xmlns:a16="http://schemas.microsoft.com/office/drawing/2014/main" id="{7DC0955A-0EAE-61BE-2E10-8492535CF491}"/>
              </a:ext>
            </a:extLst>
          </p:cNvPr>
          <p:cNvSpPr txBox="1"/>
          <p:nvPr/>
        </p:nvSpPr>
        <p:spPr>
          <a:xfrm>
            <a:off x="7113355" y="5840748"/>
            <a:ext cx="1161167" cy="215444"/>
          </a:xfrm>
          <a:prstGeom prst="rect">
            <a:avLst/>
          </a:prstGeom>
          <a:noFill/>
        </p:spPr>
        <p:txBody>
          <a:bodyPr wrap="square" rtlCol="0">
            <a:spAutoFit/>
          </a:bodyPr>
          <a:lstStyle/>
          <a:p>
            <a:r>
              <a:rPr lang="en-IN" sz="800" dirty="0">
                <a:solidFill>
                  <a:srgbClr val="008000"/>
                </a:solidFill>
                <a:latin typeface="+mj-lt"/>
              </a:rPr>
              <a:t>Hyderabad</a:t>
            </a:r>
          </a:p>
        </p:txBody>
      </p:sp>
    </p:spTree>
    <p:extLst>
      <p:ext uri="{BB962C8B-B14F-4D97-AF65-F5344CB8AC3E}">
        <p14:creationId xmlns:p14="http://schemas.microsoft.com/office/powerpoint/2010/main" val="4203614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7145E-D235-1B4A-9343-0D389B220253}"/>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D27100AB-C290-29B7-5010-877E89434D7B}"/>
              </a:ext>
            </a:extLst>
          </p:cNvPr>
          <p:cNvSpPr>
            <a:spLocks noGrp="1"/>
          </p:cNvSpPr>
          <p:nvPr>
            <p:ph idx="1"/>
          </p:nvPr>
        </p:nvSpPr>
        <p:spPr>
          <a:xfrm>
            <a:off x="1089175" y="966282"/>
            <a:ext cx="6651337" cy="1033708"/>
          </a:xfrm>
        </p:spPr>
        <p:txBody>
          <a:bodyPr>
            <a:normAutofit/>
          </a:bodyPr>
          <a:lstStyle/>
          <a:p>
            <a:r>
              <a:rPr lang="en-US" sz="2800" b="1" dirty="0">
                <a:solidFill>
                  <a:schemeClr val="tx1"/>
                </a:solidFill>
                <a:latin typeface="+mj-lt"/>
              </a:rPr>
              <a:t>Bank Account for Women</a:t>
            </a:r>
          </a:p>
        </p:txBody>
      </p:sp>
      <p:sp>
        <p:nvSpPr>
          <p:cNvPr id="5" name="Footer Placeholder 4">
            <a:extLst>
              <a:ext uri="{FF2B5EF4-FFF2-40B4-BE49-F238E27FC236}">
                <a16:creationId xmlns:a16="http://schemas.microsoft.com/office/drawing/2014/main" id="{B8702A04-B7BF-E7E1-E49A-3537571CD04F}"/>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pic>
        <p:nvPicPr>
          <p:cNvPr id="1026" name="Picture 2" descr="SDG8: Decent Work and Economic Growth - KISS Deemed to be University">
            <a:extLst>
              <a:ext uri="{FF2B5EF4-FFF2-40B4-BE49-F238E27FC236}">
                <a16:creationId xmlns:a16="http://schemas.microsoft.com/office/drawing/2014/main" id="{0293167B-C62C-F55C-A61F-58FF5E219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4070" y="615475"/>
            <a:ext cx="1033708" cy="10337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DBB060-D133-43BB-4146-2A268CBB9466}"/>
              </a:ext>
            </a:extLst>
          </p:cNvPr>
          <p:cNvPicPr>
            <a:picLocks noChangeAspect="1"/>
          </p:cNvPicPr>
          <p:nvPr/>
        </p:nvPicPr>
        <p:blipFill>
          <a:blip r:embed="rId4"/>
          <a:stretch>
            <a:fillRect/>
          </a:stretch>
        </p:blipFill>
        <p:spPr>
          <a:xfrm>
            <a:off x="282745" y="747652"/>
            <a:ext cx="637010" cy="901531"/>
          </a:xfrm>
          <a:prstGeom prst="rect">
            <a:avLst/>
          </a:prstGeom>
          <a:ln>
            <a:solidFill>
              <a:schemeClr val="tx1"/>
            </a:solidFill>
          </a:ln>
        </p:spPr>
      </p:pic>
      <p:sp>
        <p:nvSpPr>
          <p:cNvPr id="15" name="Slide Number Placeholder 14">
            <a:extLst>
              <a:ext uri="{FF2B5EF4-FFF2-40B4-BE49-F238E27FC236}">
                <a16:creationId xmlns:a16="http://schemas.microsoft.com/office/drawing/2014/main" id="{33C56EE7-A06A-D79F-6EFC-FF30F8FCD6EB}"/>
              </a:ext>
            </a:extLst>
          </p:cNvPr>
          <p:cNvSpPr>
            <a:spLocks noGrp="1"/>
          </p:cNvSpPr>
          <p:nvPr>
            <p:ph type="sldNum" sz="quarter" idx="12"/>
          </p:nvPr>
        </p:nvSpPr>
        <p:spPr/>
        <p:txBody>
          <a:bodyPr/>
          <a:lstStyle/>
          <a:p>
            <a:fld id="{6EBA8149-75C9-4114-A48F-B4823580152A}" type="slidenum">
              <a:rPr lang="en-IN" smtClean="0">
                <a:latin typeface="+mj-lt"/>
              </a:rPr>
              <a:t>17</a:t>
            </a:fld>
            <a:endParaRPr lang="en-IN" dirty="0">
              <a:latin typeface="+mj-lt"/>
            </a:endParaRPr>
          </a:p>
        </p:txBody>
      </p:sp>
      <p:pic>
        <p:nvPicPr>
          <p:cNvPr id="7" name="Picture 6">
            <a:extLst>
              <a:ext uri="{FF2B5EF4-FFF2-40B4-BE49-F238E27FC236}">
                <a16:creationId xmlns:a16="http://schemas.microsoft.com/office/drawing/2014/main" id="{82A6AA7C-EB10-FDEC-47FF-08272C688852}"/>
              </a:ext>
            </a:extLst>
          </p:cNvPr>
          <p:cNvPicPr>
            <a:picLocks noChangeAspect="1"/>
          </p:cNvPicPr>
          <p:nvPr/>
        </p:nvPicPr>
        <p:blipFill>
          <a:blip r:embed="rId5"/>
          <a:stretch>
            <a:fillRect/>
          </a:stretch>
        </p:blipFill>
        <p:spPr>
          <a:xfrm>
            <a:off x="302823" y="1878355"/>
            <a:ext cx="5698985" cy="4174473"/>
          </a:xfrm>
          <a:prstGeom prst="rect">
            <a:avLst/>
          </a:prstGeom>
          <a:ln>
            <a:solidFill>
              <a:schemeClr val="tx1"/>
            </a:solidFill>
          </a:ln>
        </p:spPr>
      </p:pic>
      <p:pic>
        <p:nvPicPr>
          <p:cNvPr id="10" name="Picture 9">
            <a:extLst>
              <a:ext uri="{FF2B5EF4-FFF2-40B4-BE49-F238E27FC236}">
                <a16:creationId xmlns:a16="http://schemas.microsoft.com/office/drawing/2014/main" id="{5637A0EC-2715-A531-922C-A2582C56D037}"/>
              </a:ext>
            </a:extLst>
          </p:cNvPr>
          <p:cNvPicPr>
            <a:picLocks noChangeAspect="1"/>
          </p:cNvPicPr>
          <p:nvPr/>
        </p:nvPicPr>
        <p:blipFill>
          <a:blip r:embed="rId6"/>
          <a:stretch>
            <a:fillRect/>
          </a:stretch>
        </p:blipFill>
        <p:spPr>
          <a:xfrm>
            <a:off x="6021886" y="1851884"/>
            <a:ext cx="5762901" cy="4202499"/>
          </a:xfrm>
          <a:prstGeom prst="rect">
            <a:avLst/>
          </a:prstGeom>
          <a:ln>
            <a:solidFill>
              <a:schemeClr val="tx1"/>
            </a:solidFill>
          </a:ln>
        </p:spPr>
      </p:pic>
      <p:sp>
        <p:nvSpPr>
          <p:cNvPr id="27" name="Rectangle 26">
            <a:extLst>
              <a:ext uri="{FF2B5EF4-FFF2-40B4-BE49-F238E27FC236}">
                <a16:creationId xmlns:a16="http://schemas.microsoft.com/office/drawing/2014/main" id="{79E6CC9A-A00C-79F5-CC09-306F575C97B6}"/>
              </a:ext>
            </a:extLst>
          </p:cNvPr>
          <p:cNvSpPr/>
          <p:nvPr/>
        </p:nvSpPr>
        <p:spPr>
          <a:xfrm>
            <a:off x="4108206" y="1910130"/>
            <a:ext cx="1879349" cy="4235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Administrative</a:t>
            </a:r>
          </a:p>
        </p:txBody>
      </p:sp>
      <p:sp>
        <p:nvSpPr>
          <p:cNvPr id="11" name="Rectangle 10">
            <a:extLst>
              <a:ext uri="{FF2B5EF4-FFF2-40B4-BE49-F238E27FC236}">
                <a16:creationId xmlns:a16="http://schemas.microsoft.com/office/drawing/2014/main" id="{E8C8FABA-ECE5-2A4F-53B7-3C3856194A61}"/>
              </a:ext>
            </a:extLst>
          </p:cNvPr>
          <p:cNvSpPr/>
          <p:nvPr/>
        </p:nvSpPr>
        <p:spPr>
          <a:xfrm>
            <a:off x="5127123" y="2836168"/>
            <a:ext cx="766573"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ED0AC606-1D22-4EBB-EB79-3B5D211B5C31}"/>
              </a:ext>
            </a:extLst>
          </p:cNvPr>
          <p:cNvSpPr/>
          <p:nvPr/>
        </p:nvSpPr>
        <p:spPr>
          <a:xfrm>
            <a:off x="10122009" y="1878874"/>
            <a:ext cx="1662778" cy="4182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mj-lt"/>
                <a:ea typeface="Cambria Math" panose="02040503050406030204" pitchFamily="18" charset="0"/>
              </a:rPr>
              <a:t>Political</a:t>
            </a:r>
          </a:p>
        </p:txBody>
      </p:sp>
      <p:sp>
        <p:nvSpPr>
          <p:cNvPr id="39" name="Rectangle 38">
            <a:extLst>
              <a:ext uri="{FF2B5EF4-FFF2-40B4-BE49-F238E27FC236}">
                <a16:creationId xmlns:a16="http://schemas.microsoft.com/office/drawing/2014/main" id="{6F1D22CF-1B43-9A19-F3DC-E240167216DF}"/>
              </a:ext>
            </a:extLst>
          </p:cNvPr>
          <p:cNvSpPr/>
          <p:nvPr/>
        </p:nvSpPr>
        <p:spPr>
          <a:xfrm>
            <a:off x="10906964" y="2785165"/>
            <a:ext cx="813008" cy="48138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5515BDD1-6AD9-7AF5-7972-6E815343BC40}"/>
              </a:ext>
            </a:extLst>
          </p:cNvPr>
          <p:cNvSpPr txBox="1"/>
          <p:nvPr/>
        </p:nvSpPr>
        <p:spPr>
          <a:xfrm>
            <a:off x="3152315" y="4967167"/>
            <a:ext cx="1161167" cy="215444"/>
          </a:xfrm>
          <a:prstGeom prst="rect">
            <a:avLst/>
          </a:prstGeom>
          <a:noFill/>
        </p:spPr>
        <p:txBody>
          <a:bodyPr wrap="square" rtlCol="0">
            <a:spAutoFit/>
          </a:bodyPr>
          <a:lstStyle/>
          <a:p>
            <a:r>
              <a:rPr lang="en-IN" sz="800" dirty="0">
                <a:solidFill>
                  <a:srgbClr val="0099CC"/>
                </a:solidFill>
                <a:latin typeface="+mj-lt"/>
              </a:rPr>
              <a:t>Narmada</a:t>
            </a:r>
          </a:p>
        </p:txBody>
      </p:sp>
      <p:sp>
        <p:nvSpPr>
          <p:cNvPr id="16" name="TextBox 15">
            <a:extLst>
              <a:ext uri="{FF2B5EF4-FFF2-40B4-BE49-F238E27FC236}">
                <a16:creationId xmlns:a16="http://schemas.microsoft.com/office/drawing/2014/main" id="{380507F3-6EE6-0418-A37A-EBF8D08EB223}"/>
              </a:ext>
            </a:extLst>
          </p:cNvPr>
          <p:cNvSpPr txBox="1"/>
          <p:nvPr/>
        </p:nvSpPr>
        <p:spPr>
          <a:xfrm>
            <a:off x="977822" y="3483998"/>
            <a:ext cx="1161167" cy="215444"/>
          </a:xfrm>
          <a:prstGeom prst="rect">
            <a:avLst/>
          </a:prstGeom>
          <a:noFill/>
        </p:spPr>
        <p:txBody>
          <a:bodyPr wrap="square" rtlCol="0">
            <a:spAutoFit/>
          </a:bodyPr>
          <a:lstStyle/>
          <a:p>
            <a:r>
              <a:rPr lang="en-IN" sz="800" dirty="0">
                <a:solidFill>
                  <a:srgbClr val="0099CC"/>
                </a:solidFill>
                <a:latin typeface="+mj-lt"/>
              </a:rPr>
              <a:t>Vadodara</a:t>
            </a:r>
          </a:p>
        </p:txBody>
      </p:sp>
      <p:sp>
        <p:nvSpPr>
          <p:cNvPr id="17" name="TextBox 16">
            <a:extLst>
              <a:ext uri="{FF2B5EF4-FFF2-40B4-BE49-F238E27FC236}">
                <a16:creationId xmlns:a16="http://schemas.microsoft.com/office/drawing/2014/main" id="{AE914E5F-99D9-1A7D-AB13-1D82AF3B297F}"/>
              </a:ext>
            </a:extLst>
          </p:cNvPr>
          <p:cNvSpPr txBox="1"/>
          <p:nvPr/>
        </p:nvSpPr>
        <p:spPr>
          <a:xfrm>
            <a:off x="3152315" y="2213064"/>
            <a:ext cx="1161167" cy="215444"/>
          </a:xfrm>
          <a:prstGeom prst="rect">
            <a:avLst/>
          </a:prstGeom>
          <a:noFill/>
        </p:spPr>
        <p:txBody>
          <a:bodyPr wrap="square" rtlCol="0">
            <a:spAutoFit/>
          </a:bodyPr>
          <a:lstStyle/>
          <a:p>
            <a:r>
              <a:rPr lang="en-IN" sz="800" dirty="0">
                <a:solidFill>
                  <a:srgbClr val="0099CC"/>
                </a:solidFill>
                <a:latin typeface="+mj-lt"/>
              </a:rPr>
              <a:t>Panch Mahals</a:t>
            </a:r>
          </a:p>
        </p:txBody>
      </p:sp>
      <p:sp>
        <p:nvSpPr>
          <p:cNvPr id="18" name="TextBox 17">
            <a:extLst>
              <a:ext uri="{FF2B5EF4-FFF2-40B4-BE49-F238E27FC236}">
                <a16:creationId xmlns:a16="http://schemas.microsoft.com/office/drawing/2014/main" id="{CE783F08-EE69-27BC-6390-5F880A554B61}"/>
              </a:ext>
            </a:extLst>
          </p:cNvPr>
          <p:cNvSpPr txBox="1"/>
          <p:nvPr/>
        </p:nvSpPr>
        <p:spPr>
          <a:xfrm>
            <a:off x="282745" y="4566621"/>
            <a:ext cx="1161167" cy="215444"/>
          </a:xfrm>
          <a:prstGeom prst="rect">
            <a:avLst/>
          </a:prstGeom>
          <a:noFill/>
        </p:spPr>
        <p:txBody>
          <a:bodyPr wrap="square" rtlCol="0">
            <a:spAutoFit/>
          </a:bodyPr>
          <a:lstStyle/>
          <a:p>
            <a:r>
              <a:rPr lang="en-IN" sz="800" dirty="0">
                <a:solidFill>
                  <a:srgbClr val="C00000"/>
                </a:solidFill>
                <a:latin typeface="+mj-lt"/>
              </a:rPr>
              <a:t>Bharuch</a:t>
            </a:r>
          </a:p>
        </p:txBody>
      </p:sp>
      <p:sp>
        <p:nvSpPr>
          <p:cNvPr id="19" name="TextBox 18">
            <a:extLst>
              <a:ext uri="{FF2B5EF4-FFF2-40B4-BE49-F238E27FC236}">
                <a16:creationId xmlns:a16="http://schemas.microsoft.com/office/drawing/2014/main" id="{5D84B892-0DD9-5F5E-8BD7-9A05CE46C389}"/>
              </a:ext>
            </a:extLst>
          </p:cNvPr>
          <p:cNvSpPr txBox="1"/>
          <p:nvPr/>
        </p:nvSpPr>
        <p:spPr>
          <a:xfrm>
            <a:off x="3285768" y="3124308"/>
            <a:ext cx="1161167" cy="215444"/>
          </a:xfrm>
          <a:prstGeom prst="rect">
            <a:avLst/>
          </a:prstGeom>
          <a:noFill/>
        </p:spPr>
        <p:txBody>
          <a:bodyPr wrap="square" rtlCol="0">
            <a:spAutoFit/>
          </a:bodyPr>
          <a:lstStyle/>
          <a:p>
            <a:r>
              <a:rPr lang="en-IN" sz="800" dirty="0">
                <a:solidFill>
                  <a:srgbClr val="C00000"/>
                </a:solidFill>
                <a:latin typeface="+mj-lt"/>
              </a:rPr>
              <a:t>Chhota Udaipur</a:t>
            </a:r>
          </a:p>
        </p:txBody>
      </p:sp>
      <p:sp>
        <p:nvSpPr>
          <p:cNvPr id="20" name="TextBox 19">
            <a:extLst>
              <a:ext uri="{FF2B5EF4-FFF2-40B4-BE49-F238E27FC236}">
                <a16:creationId xmlns:a16="http://schemas.microsoft.com/office/drawing/2014/main" id="{D48EE957-2A33-76DA-1CA5-7663FF951261}"/>
              </a:ext>
            </a:extLst>
          </p:cNvPr>
          <p:cNvSpPr txBox="1"/>
          <p:nvPr/>
        </p:nvSpPr>
        <p:spPr>
          <a:xfrm>
            <a:off x="6096000" y="4858010"/>
            <a:ext cx="1161167" cy="215444"/>
          </a:xfrm>
          <a:prstGeom prst="rect">
            <a:avLst/>
          </a:prstGeom>
          <a:noFill/>
        </p:spPr>
        <p:txBody>
          <a:bodyPr wrap="square" rtlCol="0">
            <a:spAutoFit/>
          </a:bodyPr>
          <a:lstStyle/>
          <a:p>
            <a:r>
              <a:rPr lang="en-IN" sz="800" dirty="0">
                <a:solidFill>
                  <a:srgbClr val="C00000"/>
                </a:solidFill>
                <a:latin typeface="+mj-lt"/>
              </a:rPr>
              <a:t>Bharuch</a:t>
            </a:r>
          </a:p>
        </p:txBody>
      </p:sp>
      <p:sp>
        <p:nvSpPr>
          <p:cNvPr id="21" name="TextBox 20">
            <a:extLst>
              <a:ext uri="{FF2B5EF4-FFF2-40B4-BE49-F238E27FC236}">
                <a16:creationId xmlns:a16="http://schemas.microsoft.com/office/drawing/2014/main" id="{48677DB3-D528-D27C-9F2F-1E7D05D8A9F0}"/>
              </a:ext>
            </a:extLst>
          </p:cNvPr>
          <p:cNvSpPr txBox="1"/>
          <p:nvPr/>
        </p:nvSpPr>
        <p:spPr>
          <a:xfrm>
            <a:off x="8960842" y="3483998"/>
            <a:ext cx="1161167" cy="215444"/>
          </a:xfrm>
          <a:prstGeom prst="rect">
            <a:avLst/>
          </a:prstGeom>
          <a:noFill/>
        </p:spPr>
        <p:txBody>
          <a:bodyPr wrap="square" rtlCol="0">
            <a:spAutoFit/>
          </a:bodyPr>
          <a:lstStyle/>
          <a:p>
            <a:r>
              <a:rPr lang="en-IN" sz="800" dirty="0">
                <a:solidFill>
                  <a:srgbClr val="C00000"/>
                </a:solidFill>
                <a:latin typeface="+mj-lt"/>
              </a:rPr>
              <a:t>Chhota Udaipur</a:t>
            </a:r>
          </a:p>
        </p:txBody>
      </p:sp>
      <p:sp>
        <p:nvSpPr>
          <p:cNvPr id="22" name="TextBox 21">
            <a:extLst>
              <a:ext uri="{FF2B5EF4-FFF2-40B4-BE49-F238E27FC236}">
                <a16:creationId xmlns:a16="http://schemas.microsoft.com/office/drawing/2014/main" id="{3C0251D6-6381-FC00-4BFA-9161F993656C}"/>
              </a:ext>
            </a:extLst>
          </p:cNvPr>
          <p:cNvSpPr txBox="1"/>
          <p:nvPr/>
        </p:nvSpPr>
        <p:spPr>
          <a:xfrm>
            <a:off x="8413605" y="2225962"/>
            <a:ext cx="1161167" cy="215444"/>
          </a:xfrm>
          <a:prstGeom prst="rect">
            <a:avLst/>
          </a:prstGeom>
          <a:noFill/>
        </p:spPr>
        <p:txBody>
          <a:bodyPr wrap="square" rtlCol="0">
            <a:spAutoFit/>
          </a:bodyPr>
          <a:lstStyle/>
          <a:p>
            <a:r>
              <a:rPr lang="en-IN" sz="800" dirty="0">
                <a:solidFill>
                  <a:srgbClr val="0099CC"/>
                </a:solidFill>
                <a:latin typeface="+mj-lt"/>
              </a:rPr>
              <a:t>Panchmahal</a:t>
            </a:r>
          </a:p>
        </p:txBody>
      </p:sp>
      <p:sp>
        <p:nvSpPr>
          <p:cNvPr id="23" name="TextBox 22">
            <a:extLst>
              <a:ext uri="{FF2B5EF4-FFF2-40B4-BE49-F238E27FC236}">
                <a16:creationId xmlns:a16="http://schemas.microsoft.com/office/drawing/2014/main" id="{EEE12F59-A106-93DB-EAAE-9B1881CE1616}"/>
              </a:ext>
            </a:extLst>
          </p:cNvPr>
          <p:cNvSpPr txBox="1"/>
          <p:nvPr/>
        </p:nvSpPr>
        <p:spPr>
          <a:xfrm>
            <a:off x="6772050" y="3591720"/>
            <a:ext cx="1161167" cy="215444"/>
          </a:xfrm>
          <a:prstGeom prst="rect">
            <a:avLst/>
          </a:prstGeom>
          <a:noFill/>
        </p:spPr>
        <p:txBody>
          <a:bodyPr wrap="square" rtlCol="0">
            <a:spAutoFit/>
          </a:bodyPr>
          <a:lstStyle/>
          <a:p>
            <a:r>
              <a:rPr lang="en-IN" sz="800" dirty="0">
                <a:solidFill>
                  <a:srgbClr val="0099CC"/>
                </a:solidFill>
                <a:latin typeface="+mj-lt"/>
              </a:rPr>
              <a:t>Vadodara</a:t>
            </a:r>
          </a:p>
        </p:txBody>
      </p:sp>
      <p:sp>
        <p:nvSpPr>
          <p:cNvPr id="24" name="TextBox 23">
            <a:extLst>
              <a:ext uri="{FF2B5EF4-FFF2-40B4-BE49-F238E27FC236}">
                <a16:creationId xmlns:a16="http://schemas.microsoft.com/office/drawing/2014/main" id="{B43F7DEC-4794-C092-FE5E-5F72FD81D4B4}"/>
              </a:ext>
            </a:extLst>
          </p:cNvPr>
          <p:cNvSpPr txBox="1"/>
          <p:nvPr/>
        </p:nvSpPr>
        <p:spPr>
          <a:xfrm>
            <a:off x="5047880" y="1087731"/>
            <a:ext cx="5567699" cy="707886"/>
          </a:xfrm>
          <a:prstGeom prst="rect">
            <a:avLst/>
          </a:prstGeom>
          <a:noFill/>
        </p:spPr>
        <p:txBody>
          <a:bodyPr wrap="square" rtlCol="0">
            <a:spAutoFit/>
          </a:bodyPr>
          <a:lstStyle/>
          <a:p>
            <a:pPr marL="171450" indent="-171450">
              <a:buFont typeface="Wingdings" panose="05000000000000000000" pitchFamily="2" charset="2"/>
              <a:buChar char="q"/>
            </a:pPr>
            <a:r>
              <a:rPr lang="en-IN" sz="1000" dirty="0"/>
              <a:t>Northern part of Chhota Udaipur and Western part of Bharuch constituency need serious attention to help women with identification &amp; bank accounts.</a:t>
            </a:r>
          </a:p>
          <a:p>
            <a:pPr marL="171450" indent="-171450">
              <a:buFont typeface="Wingdings" panose="05000000000000000000" pitchFamily="2" charset="2"/>
              <a:buChar char="q"/>
            </a:pPr>
            <a:r>
              <a:rPr lang="en-IN" sz="1000" dirty="0"/>
              <a:t>Panchmahal &amp; Vadodara continue to be on-target.</a:t>
            </a:r>
          </a:p>
          <a:p>
            <a:pPr marL="171450" indent="-171450">
              <a:buFont typeface="Wingdings" panose="05000000000000000000" pitchFamily="2" charset="2"/>
              <a:buChar char="q"/>
            </a:pPr>
            <a:endParaRPr lang="en-IN" sz="1000" dirty="0"/>
          </a:p>
        </p:txBody>
      </p:sp>
    </p:spTree>
    <p:extLst>
      <p:ext uri="{BB962C8B-B14F-4D97-AF65-F5344CB8AC3E}">
        <p14:creationId xmlns:p14="http://schemas.microsoft.com/office/powerpoint/2010/main" val="326516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89AD-D784-7518-1738-155BDE5600ED}"/>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99037B2A-6766-AA1A-DE05-C7BAED99B66E}"/>
              </a:ext>
            </a:extLst>
          </p:cNvPr>
          <p:cNvSpPr>
            <a:spLocks noGrp="1"/>
          </p:cNvSpPr>
          <p:nvPr>
            <p:ph idx="1"/>
          </p:nvPr>
        </p:nvSpPr>
        <p:spPr>
          <a:xfrm>
            <a:off x="1067349" y="826847"/>
            <a:ext cx="6651337" cy="1033708"/>
          </a:xfrm>
        </p:spPr>
        <p:txBody>
          <a:bodyPr>
            <a:normAutofit/>
          </a:bodyPr>
          <a:lstStyle/>
          <a:p>
            <a:r>
              <a:rPr lang="en-US" sz="2800" b="1" dirty="0">
                <a:solidFill>
                  <a:schemeClr val="tx1"/>
                </a:solidFill>
                <a:latin typeface="+mj-lt"/>
              </a:rPr>
              <a:t>Teenage Sexual Violence</a:t>
            </a:r>
          </a:p>
        </p:txBody>
      </p:sp>
      <p:sp>
        <p:nvSpPr>
          <p:cNvPr id="5" name="Footer Placeholder 4">
            <a:extLst>
              <a:ext uri="{FF2B5EF4-FFF2-40B4-BE49-F238E27FC236}">
                <a16:creationId xmlns:a16="http://schemas.microsoft.com/office/drawing/2014/main" id="{0785492B-AC30-BF6D-5B6C-1ED803D469B7}"/>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2F07B282-7E78-84DF-6289-3BDE2FDC1067}"/>
              </a:ext>
            </a:extLst>
          </p:cNvPr>
          <p:cNvSpPr txBox="1"/>
          <p:nvPr/>
        </p:nvSpPr>
        <p:spPr>
          <a:xfrm>
            <a:off x="5039833" y="936259"/>
            <a:ext cx="5031571" cy="1169551"/>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rPr>
              <a:t>Kabeerdham has to be the focal point in Rajnandgaon constituency.</a:t>
            </a:r>
          </a:p>
          <a:p>
            <a:pPr marL="228600" indent="-228600">
              <a:buFont typeface="Wingdings" panose="05000000000000000000" pitchFamily="2" charset="2"/>
              <a:buChar char="q"/>
            </a:pPr>
            <a:r>
              <a:rPr lang="en-IN" sz="1000" dirty="0">
                <a:latin typeface="+mj-lt"/>
              </a:rPr>
              <a:t>Jajpur (Sc) is neglected &amp; need policy amendments for teenagers to feel safer.</a:t>
            </a:r>
          </a:p>
          <a:p>
            <a:pPr marL="228600" indent="-228600">
              <a:buFont typeface="Wingdings" panose="05000000000000000000" pitchFamily="2" charset="2"/>
              <a:buChar char="q"/>
            </a:pPr>
            <a:r>
              <a:rPr lang="en-IN" sz="1000" dirty="0">
                <a:latin typeface="+mj-lt"/>
              </a:rPr>
              <a:t>Cuttack constituency which surrounds most of the Bhubaneswar is on-target now as there has been great progress in Khordha region.</a:t>
            </a:r>
          </a:p>
          <a:p>
            <a:pPr marL="228600" indent="-228600">
              <a:buFont typeface="Wingdings" panose="05000000000000000000" pitchFamily="2" charset="2"/>
              <a:buChar char="q"/>
            </a:pPr>
            <a:endParaRPr lang="en-IN" sz="1000" dirty="0">
              <a:latin typeface="+mj-lt"/>
            </a:endParaRPr>
          </a:p>
          <a:p>
            <a:pPr marL="228600" indent="-228600">
              <a:buFont typeface="Wingdings" panose="05000000000000000000" pitchFamily="2" charset="2"/>
              <a:buChar char="q"/>
            </a:pPr>
            <a:endParaRPr lang="en-IN" sz="1000" dirty="0">
              <a:latin typeface="+mj-lt"/>
            </a:endParaRPr>
          </a:p>
          <a:p>
            <a:pPr marL="228600" indent="-228600">
              <a:buFont typeface="Wingdings" panose="05000000000000000000" pitchFamily="2" charset="2"/>
              <a:buChar char="q"/>
            </a:pPr>
            <a:endParaRPr lang="en-IN" sz="1000" dirty="0">
              <a:latin typeface="+mj-lt"/>
            </a:endParaRPr>
          </a:p>
        </p:txBody>
      </p:sp>
      <p:pic>
        <p:nvPicPr>
          <p:cNvPr id="2050" name="Picture 2" descr="Helping Hand International">
            <a:extLst>
              <a:ext uri="{FF2B5EF4-FFF2-40B4-BE49-F238E27FC236}">
                <a16:creationId xmlns:a16="http://schemas.microsoft.com/office/drawing/2014/main" id="{F3849F55-8D76-5A56-15FF-B5669D9C2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402" y="570929"/>
            <a:ext cx="980669" cy="9806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E79C18-E4E4-5D73-711E-6FE087396FEB}"/>
              </a:ext>
            </a:extLst>
          </p:cNvPr>
          <p:cNvPicPr>
            <a:picLocks noChangeAspect="1"/>
          </p:cNvPicPr>
          <p:nvPr/>
        </p:nvPicPr>
        <p:blipFill>
          <a:blip r:embed="rId4"/>
          <a:stretch>
            <a:fillRect/>
          </a:stretch>
        </p:blipFill>
        <p:spPr>
          <a:xfrm>
            <a:off x="267962" y="683494"/>
            <a:ext cx="556354" cy="868104"/>
          </a:xfrm>
          <a:prstGeom prst="rect">
            <a:avLst/>
          </a:prstGeom>
          <a:ln>
            <a:solidFill>
              <a:schemeClr val="tx1"/>
            </a:solidFill>
          </a:ln>
        </p:spPr>
      </p:pic>
      <p:pic>
        <p:nvPicPr>
          <p:cNvPr id="7" name="Picture 6">
            <a:extLst>
              <a:ext uri="{FF2B5EF4-FFF2-40B4-BE49-F238E27FC236}">
                <a16:creationId xmlns:a16="http://schemas.microsoft.com/office/drawing/2014/main" id="{0CA13B9D-499D-97BA-31B6-0CDB5EF1DCA8}"/>
              </a:ext>
            </a:extLst>
          </p:cNvPr>
          <p:cNvPicPr>
            <a:picLocks noChangeAspect="1"/>
          </p:cNvPicPr>
          <p:nvPr/>
        </p:nvPicPr>
        <p:blipFill>
          <a:blip r:embed="rId5"/>
          <a:stretch>
            <a:fillRect/>
          </a:stretch>
        </p:blipFill>
        <p:spPr>
          <a:xfrm>
            <a:off x="267962" y="1902680"/>
            <a:ext cx="5617973" cy="4131900"/>
          </a:xfrm>
          <a:prstGeom prst="rect">
            <a:avLst/>
          </a:prstGeom>
          <a:ln>
            <a:solidFill>
              <a:schemeClr val="tx1"/>
            </a:solidFill>
          </a:ln>
        </p:spPr>
      </p:pic>
      <p:pic>
        <p:nvPicPr>
          <p:cNvPr id="10" name="Picture 9">
            <a:extLst>
              <a:ext uri="{FF2B5EF4-FFF2-40B4-BE49-F238E27FC236}">
                <a16:creationId xmlns:a16="http://schemas.microsoft.com/office/drawing/2014/main" id="{A06714F9-D625-743E-E620-771DFF11A18F}"/>
              </a:ext>
            </a:extLst>
          </p:cNvPr>
          <p:cNvPicPr>
            <a:picLocks noChangeAspect="1"/>
          </p:cNvPicPr>
          <p:nvPr/>
        </p:nvPicPr>
        <p:blipFill>
          <a:blip r:embed="rId6"/>
          <a:stretch>
            <a:fillRect/>
          </a:stretch>
        </p:blipFill>
        <p:spPr>
          <a:xfrm>
            <a:off x="5918182" y="1902680"/>
            <a:ext cx="5659889" cy="4131900"/>
          </a:xfrm>
          <a:prstGeom prst="rect">
            <a:avLst/>
          </a:prstGeom>
          <a:ln>
            <a:solidFill>
              <a:schemeClr val="tx1"/>
            </a:solidFill>
          </a:ln>
        </p:spPr>
      </p:pic>
      <p:sp>
        <p:nvSpPr>
          <p:cNvPr id="39" name="Rectangle 38">
            <a:extLst>
              <a:ext uri="{FF2B5EF4-FFF2-40B4-BE49-F238E27FC236}">
                <a16:creationId xmlns:a16="http://schemas.microsoft.com/office/drawing/2014/main" id="{196340F0-394D-299B-BCB8-827B298AAD26}"/>
              </a:ext>
            </a:extLst>
          </p:cNvPr>
          <p:cNvSpPr/>
          <p:nvPr/>
        </p:nvSpPr>
        <p:spPr>
          <a:xfrm>
            <a:off x="10670461" y="2948026"/>
            <a:ext cx="766573" cy="3747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4D0947FE-F128-7ABC-0AB3-C9A2F608F2E1}"/>
              </a:ext>
            </a:extLst>
          </p:cNvPr>
          <p:cNvSpPr/>
          <p:nvPr/>
        </p:nvSpPr>
        <p:spPr>
          <a:xfrm>
            <a:off x="5039833" y="2948026"/>
            <a:ext cx="737311" cy="3945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1AAEC8CE-E1DD-7B7D-6616-FAEFDB9542CF}"/>
              </a:ext>
            </a:extLst>
          </p:cNvPr>
          <p:cNvSpPr/>
          <p:nvPr/>
        </p:nvSpPr>
        <p:spPr>
          <a:xfrm>
            <a:off x="4045306" y="1967656"/>
            <a:ext cx="1840629" cy="4235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Math" panose="02040503050406030204" pitchFamily="18" charset="0"/>
                <a:ea typeface="Cambria Math" panose="02040503050406030204" pitchFamily="18" charset="0"/>
              </a:rPr>
              <a:t>Administrative</a:t>
            </a:r>
          </a:p>
        </p:txBody>
      </p:sp>
      <p:sp>
        <p:nvSpPr>
          <p:cNvPr id="41" name="Rectangle 40">
            <a:extLst>
              <a:ext uri="{FF2B5EF4-FFF2-40B4-BE49-F238E27FC236}">
                <a16:creationId xmlns:a16="http://schemas.microsoft.com/office/drawing/2014/main" id="{9D790DFB-AC3C-D700-8551-B050F0C42636}"/>
              </a:ext>
            </a:extLst>
          </p:cNvPr>
          <p:cNvSpPr/>
          <p:nvPr/>
        </p:nvSpPr>
        <p:spPr>
          <a:xfrm>
            <a:off x="9915293" y="1926316"/>
            <a:ext cx="1662778" cy="4182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Cambria Math" panose="02040503050406030204" pitchFamily="18" charset="0"/>
                <a:ea typeface="Cambria Math" panose="02040503050406030204" pitchFamily="18" charset="0"/>
              </a:rPr>
              <a:t>Political</a:t>
            </a:r>
          </a:p>
        </p:txBody>
      </p:sp>
      <p:sp>
        <p:nvSpPr>
          <p:cNvPr id="14" name="Slide Number Placeholder 13">
            <a:extLst>
              <a:ext uri="{FF2B5EF4-FFF2-40B4-BE49-F238E27FC236}">
                <a16:creationId xmlns:a16="http://schemas.microsoft.com/office/drawing/2014/main" id="{72B5B3B7-5EC5-128C-477C-07220868BC16}"/>
              </a:ext>
            </a:extLst>
          </p:cNvPr>
          <p:cNvSpPr>
            <a:spLocks noGrp="1"/>
          </p:cNvSpPr>
          <p:nvPr>
            <p:ph type="sldNum" sz="quarter" idx="12"/>
          </p:nvPr>
        </p:nvSpPr>
        <p:spPr/>
        <p:txBody>
          <a:bodyPr/>
          <a:lstStyle/>
          <a:p>
            <a:fld id="{6EBA8149-75C9-4114-A48F-B4823580152A}" type="slidenum">
              <a:rPr lang="en-IN" smtClean="0">
                <a:latin typeface="+mj-lt"/>
              </a:rPr>
              <a:t>18</a:t>
            </a:fld>
            <a:endParaRPr lang="en-IN" dirty="0">
              <a:latin typeface="+mj-lt"/>
            </a:endParaRPr>
          </a:p>
        </p:txBody>
      </p:sp>
      <p:sp>
        <p:nvSpPr>
          <p:cNvPr id="2" name="TextBox 1">
            <a:extLst>
              <a:ext uri="{FF2B5EF4-FFF2-40B4-BE49-F238E27FC236}">
                <a16:creationId xmlns:a16="http://schemas.microsoft.com/office/drawing/2014/main" id="{0C3E3EC3-FE2A-36B1-6DF7-4396EEB05D57}"/>
              </a:ext>
            </a:extLst>
          </p:cNvPr>
          <p:cNvSpPr txBox="1"/>
          <p:nvPr/>
        </p:nvSpPr>
        <p:spPr>
          <a:xfrm>
            <a:off x="6583679" y="3000898"/>
            <a:ext cx="1689811" cy="215444"/>
          </a:xfrm>
          <a:prstGeom prst="rect">
            <a:avLst/>
          </a:prstGeom>
          <a:noFill/>
        </p:spPr>
        <p:txBody>
          <a:bodyPr wrap="square" rtlCol="0">
            <a:spAutoFit/>
          </a:bodyPr>
          <a:lstStyle/>
          <a:p>
            <a:r>
              <a:rPr lang="en-IN" sz="800" dirty="0">
                <a:solidFill>
                  <a:srgbClr val="C00000"/>
                </a:solidFill>
                <a:latin typeface="+mj-lt"/>
              </a:rPr>
              <a:t>Rajnandgaon</a:t>
            </a:r>
          </a:p>
        </p:txBody>
      </p:sp>
      <p:sp>
        <p:nvSpPr>
          <p:cNvPr id="8" name="TextBox 7">
            <a:extLst>
              <a:ext uri="{FF2B5EF4-FFF2-40B4-BE49-F238E27FC236}">
                <a16:creationId xmlns:a16="http://schemas.microsoft.com/office/drawing/2014/main" id="{93BCA62F-9C42-9658-99F5-176560898B8F}"/>
              </a:ext>
            </a:extLst>
          </p:cNvPr>
          <p:cNvSpPr txBox="1"/>
          <p:nvPr/>
        </p:nvSpPr>
        <p:spPr>
          <a:xfrm>
            <a:off x="3569937" y="3919788"/>
            <a:ext cx="1689811" cy="215444"/>
          </a:xfrm>
          <a:prstGeom prst="rect">
            <a:avLst/>
          </a:prstGeom>
          <a:noFill/>
        </p:spPr>
        <p:txBody>
          <a:bodyPr wrap="square" rtlCol="0">
            <a:spAutoFit/>
          </a:bodyPr>
          <a:lstStyle/>
          <a:p>
            <a:r>
              <a:rPr lang="en-IN" sz="800" dirty="0">
                <a:solidFill>
                  <a:srgbClr val="0099CC"/>
                </a:solidFill>
                <a:latin typeface="+mj-lt"/>
              </a:rPr>
              <a:t>Kendrapura</a:t>
            </a:r>
          </a:p>
        </p:txBody>
      </p:sp>
      <p:sp>
        <p:nvSpPr>
          <p:cNvPr id="9" name="TextBox 8">
            <a:extLst>
              <a:ext uri="{FF2B5EF4-FFF2-40B4-BE49-F238E27FC236}">
                <a16:creationId xmlns:a16="http://schemas.microsoft.com/office/drawing/2014/main" id="{62F81295-FD55-A4FB-DF30-5A26FE6449A7}"/>
              </a:ext>
            </a:extLst>
          </p:cNvPr>
          <p:cNvSpPr txBox="1"/>
          <p:nvPr/>
        </p:nvSpPr>
        <p:spPr>
          <a:xfrm>
            <a:off x="8342984" y="3999438"/>
            <a:ext cx="1689811" cy="215444"/>
          </a:xfrm>
          <a:prstGeom prst="rect">
            <a:avLst/>
          </a:prstGeom>
          <a:noFill/>
        </p:spPr>
        <p:txBody>
          <a:bodyPr wrap="square" rtlCol="0">
            <a:spAutoFit/>
          </a:bodyPr>
          <a:lstStyle/>
          <a:p>
            <a:r>
              <a:rPr lang="en-IN" sz="800" dirty="0">
                <a:solidFill>
                  <a:srgbClr val="0099CC"/>
                </a:solidFill>
                <a:latin typeface="+mj-lt"/>
              </a:rPr>
              <a:t>Cuttack</a:t>
            </a:r>
          </a:p>
        </p:txBody>
      </p:sp>
      <p:sp>
        <p:nvSpPr>
          <p:cNvPr id="12" name="TextBox 11">
            <a:extLst>
              <a:ext uri="{FF2B5EF4-FFF2-40B4-BE49-F238E27FC236}">
                <a16:creationId xmlns:a16="http://schemas.microsoft.com/office/drawing/2014/main" id="{B94BE423-7AED-A1D2-8ECA-0CD59067484D}"/>
              </a:ext>
            </a:extLst>
          </p:cNvPr>
          <p:cNvSpPr txBox="1"/>
          <p:nvPr/>
        </p:nvSpPr>
        <p:spPr>
          <a:xfrm>
            <a:off x="8592635" y="3663476"/>
            <a:ext cx="1689811" cy="215444"/>
          </a:xfrm>
          <a:prstGeom prst="rect">
            <a:avLst/>
          </a:prstGeom>
          <a:noFill/>
        </p:spPr>
        <p:txBody>
          <a:bodyPr wrap="square" rtlCol="0">
            <a:spAutoFit/>
          </a:bodyPr>
          <a:lstStyle/>
          <a:p>
            <a:r>
              <a:rPr lang="en-IN" sz="800" dirty="0">
                <a:solidFill>
                  <a:srgbClr val="C00000"/>
                </a:solidFill>
                <a:latin typeface="+mj-lt"/>
              </a:rPr>
              <a:t>Jajpur (Sc)</a:t>
            </a:r>
          </a:p>
        </p:txBody>
      </p:sp>
      <p:sp>
        <p:nvSpPr>
          <p:cNvPr id="13" name="TextBox 12">
            <a:extLst>
              <a:ext uri="{FF2B5EF4-FFF2-40B4-BE49-F238E27FC236}">
                <a16:creationId xmlns:a16="http://schemas.microsoft.com/office/drawing/2014/main" id="{E2A1ED6D-5756-2CC5-CFD0-9D519E402D2A}"/>
              </a:ext>
            </a:extLst>
          </p:cNvPr>
          <p:cNvSpPr txBox="1"/>
          <p:nvPr/>
        </p:nvSpPr>
        <p:spPr>
          <a:xfrm>
            <a:off x="8592634" y="4674216"/>
            <a:ext cx="1689811" cy="215444"/>
          </a:xfrm>
          <a:prstGeom prst="rect">
            <a:avLst/>
          </a:prstGeom>
          <a:noFill/>
        </p:spPr>
        <p:txBody>
          <a:bodyPr wrap="square" rtlCol="0">
            <a:spAutoFit/>
          </a:bodyPr>
          <a:lstStyle/>
          <a:p>
            <a:r>
              <a:rPr lang="en-IN" sz="800" dirty="0">
                <a:solidFill>
                  <a:srgbClr val="0099CC"/>
                </a:solidFill>
                <a:latin typeface="+mj-lt"/>
              </a:rPr>
              <a:t>Puri</a:t>
            </a:r>
          </a:p>
        </p:txBody>
      </p:sp>
      <p:sp>
        <p:nvSpPr>
          <p:cNvPr id="15" name="TextBox 14">
            <a:extLst>
              <a:ext uri="{FF2B5EF4-FFF2-40B4-BE49-F238E27FC236}">
                <a16:creationId xmlns:a16="http://schemas.microsoft.com/office/drawing/2014/main" id="{413E12AD-4114-7AD6-7521-37199CCD486C}"/>
              </a:ext>
            </a:extLst>
          </p:cNvPr>
          <p:cNvSpPr txBox="1"/>
          <p:nvPr/>
        </p:nvSpPr>
        <p:spPr>
          <a:xfrm>
            <a:off x="3489302" y="4365413"/>
            <a:ext cx="1689811" cy="215444"/>
          </a:xfrm>
          <a:prstGeom prst="rect">
            <a:avLst/>
          </a:prstGeom>
          <a:noFill/>
        </p:spPr>
        <p:txBody>
          <a:bodyPr wrap="square" rtlCol="0">
            <a:spAutoFit/>
          </a:bodyPr>
          <a:lstStyle/>
          <a:p>
            <a:r>
              <a:rPr lang="en-IN" sz="800" dirty="0">
                <a:solidFill>
                  <a:srgbClr val="008000"/>
                </a:solidFill>
                <a:latin typeface="+mj-lt"/>
              </a:rPr>
              <a:t>Jagatsinghpur</a:t>
            </a:r>
          </a:p>
        </p:txBody>
      </p:sp>
      <p:sp>
        <p:nvSpPr>
          <p:cNvPr id="16" name="TextBox 15">
            <a:extLst>
              <a:ext uri="{FF2B5EF4-FFF2-40B4-BE49-F238E27FC236}">
                <a16:creationId xmlns:a16="http://schemas.microsoft.com/office/drawing/2014/main" id="{11B54AC5-4248-D445-B91F-30473888D6E8}"/>
              </a:ext>
            </a:extLst>
          </p:cNvPr>
          <p:cNvSpPr txBox="1"/>
          <p:nvPr/>
        </p:nvSpPr>
        <p:spPr>
          <a:xfrm>
            <a:off x="7235995" y="4104085"/>
            <a:ext cx="1689811" cy="215444"/>
          </a:xfrm>
          <a:prstGeom prst="rect">
            <a:avLst/>
          </a:prstGeom>
          <a:noFill/>
        </p:spPr>
        <p:txBody>
          <a:bodyPr wrap="square" rtlCol="0">
            <a:spAutoFit/>
          </a:bodyPr>
          <a:lstStyle/>
          <a:p>
            <a:r>
              <a:rPr lang="en-IN" sz="800" dirty="0">
                <a:solidFill>
                  <a:srgbClr val="008000"/>
                </a:solidFill>
                <a:latin typeface="+mj-lt"/>
              </a:rPr>
              <a:t>Bhubaneshwar</a:t>
            </a:r>
          </a:p>
        </p:txBody>
      </p:sp>
      <p:sp>
        <p:nvSpPr>
          <p:cNvPr id="17" name="TextBox 16">
            <a:extLst>
              <a:ext uri="{FF2B5EF4-FFF2-40B4-BE49-F238E27FC236}">
                <a16:creationId xmlns:a16="http://schemas.microsoft.com/office/drawing/2014/main" id="{D50B06B2-1C9A-413A-C0E2-09E37C756CAC}"/>
              </a:ext>
            </a:extLst>
          </p:cNvPr>
          <p:cNvSpPr txBox="1"/>
          <p:nvPr/>
        </p:nvSpPr>
        <p:spPr>
          <a:xfrm>
            <a:off x="1007326" y="3045576"/>
            <a:ext cx="1689811" cy="215444"/>
          </a:xfrm>
          <a:prstGeom prst="rect">
            <a:avLst/>
          </a:prstGeom>
          <a:noFill/>
        </p:spPr>
        <p:txBody>
          <a:bodyPr wrap="square" rtlCol="0">
            <a:spAutoFit/>
          </a:bodyPr>
          <a:lstStyle/>
          <a:p>
            <a:r>
              <a:rPr lang="en-IN" sz="800" dirty="0">
                <a:solidFill>
                  <a:srgbClr val="C00000"/>
                </a:solidFill>
                <a:latin typeface="+mj-lt"/>
              </a:rPr>
              <a:t>Kabeerdham</a:t>
            </a:r>
          </a:p>
        </p:txBody>
      </p:sp>
      <p:sp>
        <p:nvSpPr>
          <p:cNvPr id="18" name="TextBox 17">
            <a:extLst>
              <a:ext uri="{FF2B5EF4-FFF2-40B4-BE49-F238E27FC236}">
                <a16:creationId xmlns:a16="http://schemas.microsoft.com/office/drawing/2014/main" id="{E0B3E581-8425-B6AA-C090-3C227CCCD4C6}"/>
              </a:ext>
            </a:extLst>
          </p:cNvPr>
          <p:cNvSpPr txBox="1"/>
          <p:nvPr/>
        </p:nvSpPr>
        <p:spPr>
          <a:xfrm>
            <a:off x="729733" y="3981540"/>
            <a:ext cx="1689811" cy="215444"/>
          </a:xfrm>
          <a:prstGeom prst="rect">
            <a:avLst/>
          </a:prstGeom>
          <a:noFill/>
        </p:spPr>
        <p:txBody>
          <a:bodyPr wrap="square" rtlCol="0">
            <a:spAutoFit/>
          </a:bodyPr>
          <a:lstStyle/>
          <a:p>
            <a:r>
              <a:rPr lang="en-IN" sz="800" dirty="0">
                <a:solidFill>
                  <a:srgbClr val="008000"/>
                </a:solidFill>
                <a:latin typeface="+mj-lt"/>
              </a:rPr>
              <a:t>Rajnandgaon</a:t>
            </a:r>
          </a:p>
        </p:txBody>
      </p:sp>
      <p:sp>
        <p:nvSpPr>
          <p:cNvPr id="20" name="TextBox 19">
            <a:extLst>
              <a:ext uri="{FF2B5EF4-FFF2-40B4-BE49-F238E27FC236}">
                <a16:creationId xmlns:a16="http://schemas.microsoft.com/office/drawing/2014/main" id="{FBAABA29-83E7-9480-53DD-948100EF3ABC}"/>
              </a:ext>
            </a:extLst>
          </p:cNvPr>
          <p:cNvSpPr txBox="1"/>
          <p:nvPr/>
        </p:nvSpPr>
        <p:spPr>
          <a:xfrm>
            <a:off x="9054486" y="4514467"/>
            <a:ext cx="1689811" cy="215444"/>
          </a:xfrm>
          <a:prstGeom prst="rect">
            <a:avLst/>
          </a:prstGeom>
          <a:noFill/>
        </p:spPr>
        <p:txBody>
          <a:bodyPr wrap="square" rtlCol="0">
            <a:spAutoFit/>
          </a:bodyPr>
          <a:lstStyle/>
          <a:p>
            <a:r>
              <a:rPr lang="en-IN" sz="800" dirty="0">
                <a:solidFill>
                  <a:srgbClr val="008000"/>
                </a:solidFill>
                <a:latin typeface="+mj-lt"/>
              </a:rPr>
              <a:t>Jagatsinghpur (Sc)</a:t>
            </a:r>
          </a:p>
        </p:txBody>
      </p:sp>
      <p:sp>
        <p:nvSpPr>
          <p:cNvPr id="22" name="TextBox 21">
            <a:extLst>
              <a:ext uri="{FF2B5EF4-FFF2-40B4-BE49-F238E27FC236}">
                <a16:creationId xmlns:a16="http://schemas.microsoft.com/office/drawing/2014/main" id="{345F5580-DEFF-2D88-1D71-0B3F16440102}"/>
              </a:ext>
            </a:extLst>
          </p:cNvPr>
          <p:cNvSpPr txBox="1"/>
          <p:nvPr/>
        </p:nvSpPr>
        <p:spPr>
          <a:xfrm>
            <a:off x="9187890" y="3873818"/>
            <a:ext cx="1689811" cy="215444"/>
          </a:xfrm>
          <a:prstGeom prst="rect">
            <a:avLst/>
          </a:prstGeom>
          <a:noFill/>
        </p:spPr>
        <p:txBody>
          <a:bodyPr wrap="square" rtlCol="0">
            <a:spAutoFit/>
          </a:bodyPr>
          <a:lstStyle/>
          <a:p>
            <a:r>
              <a:rPr lang="en-IN" sz="800" dirty="0">
                <a:solidFill>
                  <a:srgbClr val="0099CC"/>
                </a:solidFill>
                <a:latin typeface="+mj-lt"/>
              </a:rPr>
              <a:t>Kendrapura</a:t>
            </a:r>
          </a:p>
        </p:txBody>
      </p:sp>
      <p:sp>
        <p:nvSpPr>
          <p:cNvPr id="23" name="TextBox 22">
            <a:extLst>
              <a:ext uri="{FF2B5EF4-FFF2-40B4-BE49-F238E27FC236}">
                <a16:creationId xmlns:a16="http://schemas.microsoft.com/office/drawing/2014/main" id="{90ADB1FA-C125-583D-B5A4-5459F4BF26E8}"/>
              </a:ext>
            </a:extLst>
          </p:cNvPr>
          <p:cNvSpPr txBox="1"/>
          <p:nvPr/>
        </p:nvSpPr>
        <p:spPr>
          <a:xfrm>
            <a:off x="3023709" y="3689607"/>
            <a:ext cx="1689811" cy="215444"/>
          </a:xfrm>
          <a:prstGeom prst="rect">
            <a:avLst/>
          </a:prstGeom>
          <a:noFill/>
        </p:spPr>
        <p:txBody>
          <a:bodyPr wrap="square" rtlCol="0">
            <a:spAutoFit/>
          </a:bodyPr>
          <a:lstStyle/>
          <a:p>
            <a:r>
              <a:rPr lang="en-IN" sz="800" dirty="0">
                <a:solidFill>
                  <a:srgbClr val="C00000"/>
                </a:solidFill>
                <a:latin typeface="+mj-lt"/>
              </a:rPr>
              <a:t>Jajapur</a:t>
            </a:r>
          </a:p>
        </p:txBody>
      </p:sp>
      <p:sp>
        <p:nvSpPr>
          <p:cNvPr id="24" name="TextBox 23">
            <a:extLst>
              <a:ext uri="{FF2B5EF4-FFF2-40B4-BE49-F238E27FC236}">
                <a16:creationId xmlns:a16="http://schemas.microsoft.com/office/drawing/2014/main" id="{6D18293F-768C-CCF8-EAD5-33AE4E266D65}"/>
              </a:ext>
            </a:extLst>
          </p:cNvPr>
          <p:cNvSpPr txBox="1"/>
          <p:nvPr/>
        </p:nvSpPr>
        <p:spPr>
          <a:xfrm>
            <a:off x="2462928" y="4004038"/>
            <a:ext cx="1689811" cy="215444"/>
          </a:xfrm>
          <a:prstGeom prst="rect">
            <a:avLst/>
          </a:prstGeom>
          <a:noFill/>
        </p:spPr>
        <p:txBody>
          <a:bodyPr wrap="square" rtlCol="0">
            <a:spAutoFit/>
          </a:bodyPr>
          <a:lstStyle/>
          <a:p>
            <a:r>
              <a:rPr lang="en-IN" sz="800" dirty="0">
                <a:solidFill>
                  <a:srgbClr val="C00000"/>
                </a:solidFill>
                <a:latin typeface="+mj-lt"/>
              </a:rPr>
              <a:t>Cuttack</a:t>
            </a:r>
          </a:p>
        </p:txBody>
      </p:sp>
      <p:sp>
        <p:nvSpPr>
          <p:cNvPr id="25" name="TextBox 24">
            <a:extLst>
              <a:ext uri="{FF2B5EF4-FFF2-40B4-BE49-F238E27FC236}">
                <a16:creationId xmlns:a16="http://schemas.microsoft.com/office/drawing/2014/main" id="{FF43A91B-B435-61DE-F860-482E5899A4E1}"/>
              </a:ext>
            </a:extLst>
          </p:cNvPr>
          <p:cNvSpPr txBox="1"/>
          <p:nvPr/>
        </p:nvSpPr>
        <p:spPr>
          <a:xfrm>
            <a:off x="3147024" y="4566494"/>
            <a:ext cx="1689811" cy="215444"/>
          </a:xfrm>
          <a:prstGeom prst="rect">
            <a:avLst/>
          </a:prstGeom>
          <a:noFill/>
        </p:spPr>
        <p:txBody>
          <a:bodyPr wrap="square" rtlCol="0">
            <a:spAutoFit/>
          </a:bodyPr>
          <a:lstStyle/>
          <a:p>
            <a:r>
              <a:rPr lang="en-IN" sz="800" dirty="0">
                <a:solidFill>
                  <a:srgbClr val="0099CC"/>
                </a:solidFill>
                <a:latin typeface="+mj-lt"/>
              </a:rPr>
              <a:t>Puri</a:t>
            </a:r>
          </a:p>
        </p:txBody>
      </p:sp>
      <p:sp>
        <p:nvSpPr>
          <p:cNvPr id="26" name="TextBox 25">
            <a:extLst>
              <a:ext uri="{FF2B5EF4-FFF2-40B4-BE49-F238E27FC236}">
                <a16:creationId xmlns:a16="http://schemas.microsoft.com/office/drawing/2014/main" id="{E350EC0B-9B8E-9EFA-0A5B-652656B76840}"/>
              </a:ext>
            </a:extLst>
          </p:cNvPr>
          <p:cNvSpPr txBox="1"/>
          <p:nvPr/>
        </p:nvSpPr>
        <p:spPr>
          <a:xfrm>
            <a:off x="2446054" y="4374522"/>
            <a:ext cx="1689811" cy="215444"/>
          </a:xfrm>
          <a:prstGeom prst="rect">
            <a:avLst/>
          </a:prstGeom>
          <a:noFill/>
        </p:spPr>
        <p:txBody>
          <a:bodyPr wrap="square" rtlCol="0">
            <a:spAutoFit/>
          </a:bodyPr>
          <a:lstStyle/>
          <a:p>
            <a:r>
              <a:rPr lang="en-IN" sz="800" dirty="0">
                <a:solidFill>
                  <a:srgbClr val="008000"/>
                </a:solidFill>
                <a:latin typeface="+mj-lt"/>
              </a:rPr>
              <a:t>Khordha</a:t>
            </a:r>
          </a:p>
        </p:txBody>
      </p:sp>
      <p:cxnSp>
        <p:nvCxnSpPr>
          <p:cNvPr id="30" name="Connector: Curved 29">
            <a:extLst>
              <a:ext uri="{FF2B5EF4-FFF2-40B4-BE49-F238E27FC236}">
                <a16:creationId xmlns:a16="http://schemas.microsoft.com/office/drawing/2014/main" id="{B9AC7615-AF6C-1967-C7E8-54299009239E}"/>
              </a:ext>
            </a:extLst>
          </p:cNvPr>
          <p:cNvCxnSpPr>
            <a:cxnSpLocks/>
          </p:cNvCxnSpPr>
          <p:nvPr/>
        </p:nvCxnSpPr>
        <p:spPr>
          <a:xfrm rot="10800000">
            <a:off x="7914352" y="4275932"/>
            <a:ext cx="833775" cy="19077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963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15B71-8B5E-1271-91ED-134AB45D4B10}"/>
            </a:ext>
          </a:extLst>
        </p:cNvPr>
        <p:cNvGrpSpPr/>
        <p:nvPr/>
      </p:nvGrpSpPr>
      <p:grpSpPr>
        <a:xfrm>
          <a:off x="0" y="0"/>
          <a:ext cx="0" cy="0"/>
          <a:chOff x="0" y="0"/>
          <a:chExt cx="0" cy="0"/>
        </a:xfrm>
      </p:grpSpPr>
      <p:sp>
        <p:nvSpPr>
          <p:cNvPr id="1037" name="Content Placeholder 1036">
            <a:extLst>
              <a:ext uri="{FF2B5EF4-FFF2-40B4-BE49-F238E27FC236}">
                <a16:creationId xmlns:a16="http://schemas.microsoft.com/office/drawing/2014/main" id="{93AC8B58-5F3D-9AD3-81F4-E9D1866B5FFE}"/>
              </a:ext>
            </a:extLst>
          </p:cNvPr>
          <p:cNvSpPr>
            <a:spLocks noGrp="1"/>
          </p:cNvSpPr>
          <p:nvPr>
            <p:ph idx="1"/>
          </p:nvPr>
        </p:nvSpPr>
        <p:spPr>
          <a:xfrm>
            <a:off x="732567" y="1786590"/>
            <a:ext cx="6970339" cy="4050940"/>
          </a:xfrm>
        </p:spPr>
        <p:txBody>
          <a:bodyPr>
            <a:normAutofit fontScale="92500" lnSpcReduction="20000"/>
          </a:bodyPr>
          <a:lstStyle/>
          <a:p>
            <a:pPr lvl="1"/>
            <a:endParaRPr lang="en-GB" sz="1600" b="0" i="0" u="none" strike="noStrike" baseline="0" dirty="0">
              <a:latin typeface="+mj-lt"/>
            </a:endParaRPr>
          </a:p>
          <a:p>
            <a:pPr lvl="1"/>
            <a:r>
              <a:rPr lang="en-GB" sz="1600" dirty="0">
                <a:latin typeface="+mj-lt"/>
              </a:rPr>
              <a:t>This research aims to empower both Members of Parliament (MPs) and their constituents by making SDG indicators visible at the Parliamentary Constituency (PC) level for better accountability and governance.</a:t>
            </a:r>
          </a:p>
          <a:p>
            <a:pPr lvl="1"/>
            <a:endParaRPr lang="en-GB" sz="1600" b="1" dirty="0">
              <a:latin typeface="+mj-lt"/>
            </a:endParaRPr>
          </a:p>
          <a:p>
            <a:pPr lvl="1"/>
            <a:r>
              <a:rPr lang="en-GB" sz="1600" b="1" dirty="0">
                <a:latin typeface="+mj-lt"/>
              </a:rPr>
              <a:t>The discordance in the populations and geographic boundaries </a:t>
            </a:r>
            <a:r>
              <a:rPr lang="en-GB" sz="1600" dirty="0">
                <a:latin typeface="+mj-lt"/>
              </a:rPr>
              <a:t>that are served by districts and constituencies and the inefficiencies they bring to development governance make a compelling case for </a:t>
            </a:r>
            <a:r>
              <a:rPr lang="en-GB" sz="1600" b="1" dirty="0">
                <a:latin typeface="+mj-lt"/>
              </a:rPr>
              <a:t>establishing a national commission </a:t>
            </a:r>
            <a:r>
              <a:rPr lang="en-GB" sz="1600" dirty="0">
                <a:latin typeface="+mj-lt"/>
              </a:rPr>
              <a:t>to systematically explore and develop a strategy for harmonizing these two </a:t>
            </a:r>
            <a:r>
              <a:rPr lang="en-IN" sz="1600" dirty="0">
                <a:latin typeface="+mj-lt"/>
              </a:rPr>
              <a:t>critical policy units.</a:t>
            </a:r>
          </a:p>
          <a:p>
            <a:pPr lvl="1"/>
            <a:endParaRPr lang="en-IN" sz="1600" dirty="0">
              <a:latin typeface="+mj-lt"/>
            </a:endParaRPr>
          </a:p>
          <a:p>
            <a:pPr lvl="1"/>
            <a:r>
              <a:rPr lang="en-GB" sz="1600" dirty="0">
                <a:latin typeface="+mj-lt"/>
              </a:rPr>
              <a:t>In addition, there is a </a:t>
            </a:r>
            <a:r>
              <a:rPr lang="en-GB" sz="1600" b="1" dirty="0">
                <a:latin typeface="+mj-lt"/>
              </a:rPr>
              <a:t>delimitation</a:t>
            </a:r>
            <a:r>
              <a:rPr lang="en-GB" sz="1600" dirty="0">
                <a:latin typeface="+mj-lt"/>
              </a:rPr>
              <a:t> scheduled for reconstituting the number and geometry of parliamentary and assembly constituencies in 2026 and it would be timely to consider possibilities of establishing this commission.</a:t>
            </a:r>
          </a:p>
          <a:p>
            <a:pPr lvl="1"/>
            <a:endParaRPr lang="en-IN" sz="1600" dirty="0">
              <a:latin typeface="+mj-lt"/>
            </a:endParaRPr>
          </a:p>
          <a:p>
            <a:pPr lvl="1"/>
            <a:r>
              <a:rPr lang="en-GB" sz="1600" dirty="0">
                <a:latin typeface="+mj-lt"/>
              </a:rPr>
              <a:t>Recent years have seen India’s elected officials engage publicly and more consistently in articulating and shaping policy agendas. Creating </a:t>
            </a:r>
            <a:r>
              <a:rPr lang="en-GB" sz="1600" b="1" dirty="0">
                <a:latin typeface="+mj-lt"/>
              </a:rPr>
              <a:t>a robust constituency-level data surveillance and monitoring system</a:t>
            </a:r>
            <a:r>
              <a:rPr lang="en-GB" sz="1600" dirty="0">
                <a:latin typeface="+mj-lt"/>
              </a:rPr>
              <a:t> on the health and well-being of their population can bring the necessary political synergy and accountability needed to </a:t>
            </a:r>
            <a:r>
              <a:rPr lang="en-GB" sz="1600" b="1" dirty="0">
                <a:latin typeface="+mj-lt"/>
              </a:rPr>
              <a:t>accomplish the SDGs</a:t>
            </a:r>
            <a:r>
              <a:rPr lang="en-GB" sz="1600" dirty="0">
                <a:latin typeface="+mj-lt"/>
              </a:rPr>
              <a:t>.</a:t>
            </a:r>
          </a:p>
          <a:p>
            <a:pPr marL="201168" lvl="1" indent="0">
              <a:buNone/>
            </a:pPr>
            <a:endParaRPr lang="en-IN" sz="1600" dirty="0">
              <a:latin typeface="+mj-lt"/>
            </a:endParaRPr>
          </a:p>
          <a:p>
            <a:pPr lvl="1"/>
            <a:endParaRPr lang="en-IN" sz="1600" dirty="0">
              <a:latin typeface="+mj-lt"/>
            </a:endParaRPr>
          </a:p>
          <a:p>
            <a:pPr lvl="1"/>
            <a:endParaRPr lang="en-US" sz="1600" dirty="0">
              <a:latin typeface="+mj-lt"/>
            </a:endParaRPr>
          </a:p>
        </p:txBody>
      </p:sp>
      <p:sp>
        <p:nvSpPr>
          <p:cNvPr id="5" name="Footer Placeholder 4">
            <a:extLst>
              <a:ext uri="{FF2B5EF4-FFF2-40B4-BE49-F238E27FC236}">
                <a16:creationId xmlns:a16="http://schemas.microsoft.com/office/drawing/2014/main" id="{16F31224-E9DF-6777-1C97-701C7B23B20D}"/>
              </a:ext>
            </a:extLst>
          </p:cNvPr>
          <p:cNvSpPr>
            <a:spLocks noGrp="1"/>
          </p:cNvSpPr>
          <p:nvPr>
            <p:ph type="ftr" sz="quarter" idx="11"/>
          </p:nvPr>
        </p:nvSpPr>
        <p:spPr>
          <a:xfrm>
            <a:off x="435429" y="6459785"/>
            <a:ext cx="3141785" cy="365125"/>
          </a:xfrm>
        </p:spPr>
        <p:txBody>
          <a:bodyPr vert="horz" lIns="91440" tIns="45720" rIns="91440" bIns="45720" rtlCol="0">
            <a:normAutofit/>
          </a:bodyPr>
          <a:lstStyle/>
          <a:p>
            <a:pPr algn="l">
              <a:spcAft>
                <a:spcPts val="600"/>
              </a:spcAft>
            </a:pPr>
            <a:r>
              <a:rPr lang="en-GB" kern="1200" cap="all" baseline="0" dirty="0">
                <a:solidFill>
                  <a:schemeClr val="bg1"/>
                </a:solidFill>
                <a:latin typeface="+mn-lt"/>
                <a:ea typeface="+mn-ea"/>
                <a:cs typeface="+mn-cs"/>
              </a:rPr>
              <a:t>One Nation, Two Maps: SDG Accountability in India</a:t>
            </a:r>
            <a:endParaRPr lang="en-US" kern="1200" cap="all" baseline="0" dirty="0">
              <a:solidFill>
                <a:schemeClr val="bg1"/>
              </a:solidFill>
              <a:latin typeface="+mn-lt"/>
              <a:ea typeface="+mn-ea"/>
              <a:cs typeface="+mn-cs"/>
            </a:endParaRPr>
          </a:p>
        </p:txBody>
      </p:sp>
      <p:sp>
        <p:nvSpPr>
          <p:cNvPr id="9" name="TextBox 8">
            <a:extLst>
              <a:ext uri="{FF2B5EF4-FFF2-40B4-BE49-F238E27FC236}">
                <a16:creationId xmlns:a16="http://schemas.microsoft.com/office/drawing/2014/main" id="{BFD8A8BA-C47B-1CC4-267D-EF239EABDECF}"/>
              </a:ext>
            </a:extLst>
          </p:cNvPr>
          <p:cNvSpPr txBox="1"/>
          <p:nvPr/>
        </p:nvSpPr>
        <p:spPr>
          <a:xfrm>
            <a:off x="0" y="748836"/>
            <a:ext cx="5614910" cy="830997"/>
          </a:xfrm>
          <a:prstGeom prst="rect">
            <a:avLst/>
          </a:prstGeom>
          <a:noFill/>
        </p:spPr>
        <p:txBody>
          <a:bodyPr wrap="square" rtlCol="0">
            <a:spAutoFit/>
          </a:bodyPr>
          <a:lstStyle/>
          <a:p>
            <a:pPr algn="ctr"/>
            <a:r>
              <a:rPr lang="en-IN" sz="4800" b="1" dirty="0">
                <a:latin typeface="+mj-lt"/>
                <a:ea typeface="Cambria Math" panose="02040503050406030204" pitchFamily="18" charset="0"/>
              </a:rPr>
              <a:t>Conclusion</a:t>
            </a:r>
          </a:p>
        </p:txBody>
      </p:sp>
      <p:sp>
        <p:nvSpPr>
          <p:cNvPr id="11" name="Slide Number Placeholder 10">
            <a:extLst>
              <a:ext uri="{FF2B5EF4-FFF2-40B4-BE49-F238E27FC236}">
                <a16:creationId xmlns:a16="http://schemas.microsoft.com/office/drawing/2014/main" id="{C9EC5839-8111-E111-2F3A-25E1943496E2}"/>
              </a:ext>
            </a:extLst>
          </p:cNvPr>
          <p:cNvSpPr>
            <a:spLocks noGrp="1"/>
          </p:cNvSpPr>
          <p:nvPr>
            <p:ph type="sldNum" sz="quarter" idx="12"/>
          </p:nvPr>
        </p:nvSpPr>
        <p:spPr/>
        <p:txBody>
          <a:bodyPr/>
          <a:lstStyle/>
          <a:p>
            <a:fld id="{6EBA8149-75C9-4114-A48F-B4823580152A}" type="slidenum">
              <a:rPr lang="en-IN" smtClean="0"/>
              <a:t>19</a:t>
            </a:fld>
            <a:endParaRPr lang="en-IN" dirty="0"/>
          </a:p>
        </p:txBody>
      </p:sp>
      <p:pic>
        <p:nvPicPr>
          <p:cNvPr id="3" name="Picture 2">
            <a:extLst>
              <a:ext uri="{FF2B5EF4-FFF2-40B4-BE49-F238E27FC236}">
                <a16:creationId xmlns:a16="http://schemas.microsoft.com/office/drawing/2014/main" id="{5AD8272C-9146-776E-9315-E40A5A945B89}"/>
              </a:ext>
            </a:extLst>
          </p:cNvPr>
          <p:cNvPicPr>
            <a:picLocks noChangeAspect="1"/>
          </p:cNvPicPr>
          <p:nvPr/>
        </p:nvPicPr>
        <p:blipFill>
          <a:blip r:embed="rId3"/>
          <a:stretch>
            <a:fillRect/>
          </a:stretch>
        </p:blipFill>
        <p:spPr>
          <a:xfrm>
            <a:off x="7946527" y="1925233"/>
            <a:ext cx="3907861" cy="3912297"/>
          </a:xfrm>
          <a:prstGeom prst="rect">
            <a:avLst/>
          </a:prstGeom>
        </p:spPr>
      </p:pic>
    </p:spTree>
    <p:extLst>
      <p:ext uri="{BB962C8B-B14F-4D97-AF65-F5344CB8AC3E}">
        <p14:creationId xmlns:p14="http://schemas.microsoft.com/office/powerpoint/2010/main" val="197029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A0B37-9817-D8F0-0220-7C68C0F893A0}"/>
            </a:ext>
          </a:extLst>
        </p:cNvPr>
        <p:cNvGrpSpPr/>
        <p:nvPr/>
      </p:nvGrpSpPr>
      <p:grpSpPr>
        <a:xfrm>
          <a:off x="0" y="0"/>
          <a:ext cx="0" cy="0"/>
          <a:chOff x="0" y="0"/>
          <a:chExt cx="0" cy="0"/>
        </a:xfrm>
      </p:grpSpPr>
      <p:sp>
        <p:nvSpPr>
          <p:cNvPr id="1037" name="Content Placeholder 1036">
            <a:extLst>
              <a:ext uri="{FF2B5EF4-FFF2-40B4-BE49-F238E27FC236}">
                <a16:creationId xmlns:a16="http://schemas.microsoft.com/office/drawing/2014/main" id="{2616B201-4DA4-7C56-BD85-F77455631B7B}"/>
              </a:ext>
            </a:extLst>
          </p:cNvPr>
          <p:cNvSpPr>
            <a:spLocks noGrp="1"/>
          </p:cNvSpPr>
          <p:nvPr>
            <p:ph idx="1"/>
          </p:nvPr>
        </p:nvSpPr>
        <p:spPr>
          <a:xfrm>
            <a:off x="594191" y="2049937"/>
            <a:ext cx="5449321" cy="4050940"/>
          </a:xfrm>
        </p:spPr>
        <p:txBody>
          <a:bodyPr>
            <a:normAutofit fontScale="85000" lnSpcReduction="20000"/>
          </a:bodyPr>
          <a:lstStyle/>
          <a:p>
            <a:pPr lvl="1"/>
            <a:r>
              <a:rPr lang="en-GB" sz="1600" b="0" i="0" dirty="0">
                <a:solidFill>
                  <a:srgbClr val="1F1F1F"/>
                </a:solidFill>
                <a:effectLst/>
                <a:latin typeface="+mj-lt"/>
              </a:rPr>
              <a:t>In India, there is a fundamental disconnection between </a:t>
            </a:r>
            <a:r>
              <a:rPr lang="en-GB" sz="1600" b="1" i="0" dirty="0">
                <a:solidFill>
                  <a:srgbClr val="1F1F1F"/>
                </a:solidFill>
                <a:effectLst/>
                <a:latin typeface="+mj-lt"/>
              </a:rPr>
              <a:t>the</a:t>
            </a:r>
            <a:r>
              <a:rPr lang="en-GB" sz="1600" b="0" i="0" dirty="0">
                <a:solidFill>
                  <a:srgbClr val="1F1F1F"/>
                </a:solidFill>
                <a:effectLst/>
                <a:latin typeface="+mj-lt"/>
              </a:rPr>
              <a:t> </a:t>
            </a:r>
            <a:r>
              <a:rPr lang="en-GB" sz="1600" b="1" i="0" dirty="0">
                <a:solidFill>
                  <a:srgbClr val="1F1F1F"/>
                </a:solidFill>
                <a:effectLst/>
                <a:latin typeface="+mj-lt"/>
              </a:rPr>
              <a:t>administrative unit (i.e., 785 districts) </a:t>
            </a:r>
            <a:r>
              <a:rPr lang="en-GB" sz="1600" b="0" i="0" dirty="0">
                <a:solidFill>
                  <a:srgbClr val="1F1F1F"/>
                </a:solidFill>
                <a:effectLst/>
                <a:latin typeface="+mj-lt"/>
              </a:rPr>
              <a:t>at which data on key developmental indicators are available and </a:t>
            </a:r>
            <a:r>
              <a:rPr lang="en-GB" sz="1600" b="1" i="0" dirty="0">
                <a:solidFill>
                  <a:srgbClr val="1F1F1F"/>
                </a:solidFill>
                <a:effectLst/>
                <a:latin typeface="+mj-lt"/>
              </a:rPr>
              <a:t>the political unit (i.e., 543 parliamentary constituencies [PC]) </a:t>
            </a:r>
            <a:r>
              <a:rPr lang="en-GB" sz="1600" b="0" i="0" dirty="0">
                <a:solidFill>
                  <a:srgbClr val="1F1F1F"/>
                </a:solidFill>
                <a:effectLst/>
                <a:latin typeface="+mj-lt"/>
              </a:rPr>
              <a:t>at which political actions take place.</a:t>
            </a:r>
          </a:p>
          <a:p>
            <a:pPr lvl="1"/>
            <a:endParaRPr lang="en-GB" sz="1600" dirty="0">
              <a:solidFill>
                <a:srgbClr val="1F1F1F"/>
              </a:solidFill>
              <a:latin typeface="+mj-lt"/>
            </a:endParaRPr>
          </a:p>
          <a:p>
            <a:pPr lvl="1"/>
            <a:r>
              <a:rPr lang="en-GB" sz="1600" dirty="0">
                <a:solidFill>
                  <a:srgbClr val="1F1F1F"/>
                </a:solidFill>
                <a:latin typeface="+mj-lt"/>
              </a:rPr>
              <a:t>The discussion and decision around policies and programmes concerning health, education, and livelihoods are largely driven by data at the district level. However, there are </a:t>
            </a:r>
            <a:r>
              <a:rPr lang="en-GB" sz="1600" u="sng" dirty="0">
                <a:solidFill>
                  <a:srgbClr val="1F1F1F"/>
                </a:solidFill>
                <a:latin typeface="+mj-lt"/>
              </a:rPr>
              <a:t>no political representatives directly accountable for the performance at this administrative </a:t>
            </a:r>
            <a:r>
              <a:rPr lang="en-IN" sz="1600" u="sng" dirty="0">
                <a:solidFill>
                  <a:srgbClr val="1F1F1F"/>
                </a:solidFill>
                <a:latin typeface="+mj-lt"/>
              </a:rPr>
              <a:t>level</a:t>
            </a:r>
            <a:r>
              <a:rPr lang="en-IN" sz="1600" dirty="0">
                <a:solidFill>
                  <a:srgbClr val="1F1F1F"/>
                </a:solidFill>
                <a:latin typeface="+mj-lt"/>
              </a:rPr>
              <a:t>.</a:t>
            </a:r>
          </a:p>
          <a:p>
            <a:pPr lvl="1"/>
            <a:endParaRPr lang="en-IN" sz="1600" dirty="0">
              <a:solidFill>
                <a:srgbClr val="1F1F1F"/>
              </a:solidFill>
              <a:latin typeface="+mj-lt"/>
            </a:endParaRPr>
          </a:p>
          <a:p>
            <a:pPr lvl="1"/>
            <a:r>
              <a:rPr lang="en-GB" sz="1600" dirty="0">
                <a:latin typeface="+mj-lt"/>
              </a:rPr>
              <a:t>Whereas </a:t>
            </a:r>
            <a:r>
              <a:rPr lang="en-GB" sz="1600" b="1" dirty="0">
                <a:latin typeface="+mj-lt"/>
              </a:rPr>
              <a:t>Members of Parliament </a:t>
            </a:r>
            <a:r>
              <a:rPr lang="en-GB" sz="1600" dirty="0">
                <a:latin typeface="+mj-lt"/>
              </a:rPr>
              <a:t>(MPs) in the Lok Sabha (Lower House of the Indian Parliament), each representing 543 PCs as </a:t>
            </a:r>
            <a:r>
              <a:rPr lang="en-IN" sz="1600" dirty="0">
                <a:latin typeface="+mj-lt"/>
              </a:rPr>
              <a:t>per the 2014 India map</a:t>
            </a:r>
            <a:r>
              <a:rPr lang="en-GB" sz="1600" dirty="0">
                <a:latin typeface="+mj-lt"/>
              </a:rPr>
              <a:t> are accountable for the vision and implementation of public policies at the national and the specific constituency </a:t>
            </a:r>
            <a:r>
              <a:rPr lang="en-IN" sz="1600" dirty="0">
                <a:latin typeface="+mj-lt"/>
              </a:rPr>
              <a:t>level.</a:t>
            </a:r>
          </a:p>
          <a:p>
            <a:pPr lvl="1"/>
            <a:endParaRPr lang="en-GB" sz="1600" dirty="0">
              <a:latin typeface="+mj-lt"/>
            </a:endParaRPr>
          </a:p>
          <a:p>
            <a:pPr lvl="1"/>
            <a:r>
              <a:rPr lang="en-GB" sz="1600" b="0" i="0" u="none" strike="noStrike" baseline="0" dirty="0">
                <a:latin typeface="+mj-lt"/>
              </a:rPr>
              <a:t>Hence, it is critical to produce </a:t>
            </a:r>
            <a:r>
              <a:rPr lang="en-GB" sz="1600" b="1" i="0" u="none" strike="noStrike" baseline="0" dirty="0">
                <a:latin typeface="+mj-lt"/>
              </a:rPr>
              <a:t>the most accurate and up-to-date evidence on the state of health and wellbeing at the PC-level</a:t>
            </a:r>
            <a:r>
              <a:rPr lang="en-GB" sz="1600" dirty="0">
                <a:latin typeface="+mj-lt"/>
              </a:rPr>
              <a:t> for</a:t>
            </a:r>
            <a:r>
              <a:rPr lang="en-GB" sz="1600" b="0" i="0" u="none" strike="noStrike" baseline="0" dirty="0">
                <a:latin typeface="+mj-lt"/>
              </a:rPr>
              <a:t> </a:t>
            </a:r>
            <a:r>
              <a:rPr lang="en-GB" sz="1600" i="0" u="none" strike="noStrike" baseline="0" dirty="0">
                <a:latin typeface="+mj-lt"/>
              </a:rPr>
              <a:t>MPs</a:t>
            </a:r>
            <a:r>
              <a:rPr lang="en-GB" sz="1600" b="1" i="0" u="none" strike="noStrike" baseline="0" dirty="0">
                <a:latin typeface="+mj-lt"/>
              </a:rPr>
              <a:t> </a:t>
            </a:r>
            <a:r>
              <a:rPr lang="en-GB" sz="1600" b="0" i="0" u="none" strike="noStrike" baseline="0" dirty="0">
                <a:latin typeface="+mj-lt"/>
              </a:rPr>
              <a:t>to efficiently and effectively serve their people, and for the constituents to understand the performance of their MPs for re-election</a:t>
            </a:r>
            <a:r>
              <a:rPr lang="en-GB" sz="1600" dirty="0">
                <a:latin typeface="+mj-lt"/>
              </a:rPr>
              <a:t>.</a:t>
            </a:r>
          </a:p>
          <a:p>
            <a:pPr lvl="1"/>
            <a:endParaRPr lang="en-GB" sz="1600" dirty="0">
              <a:solidFill>
                <a:srgbClr val="1F1F1F"/>
              </a:solidFill>
              <a:latin typeface="+mj-lt"/>
            </a:endParaRPr>
          </a:p>
          <a:p>
            <a:pPr marL="201168" lvl="1" indent="0" algn="r">
              <a:buNone/>
            </a:pPr>
            <a:r>
              <a:rPr lang="en-GB" sz="900" b="0" i="1" dirty="0">
                <a:solidFill>
                  <a:srgbClr val="1F1F1F"/>
                </a:solidFill>
                <a:effectLst/>
                <a:latin typeface="+mj-lt"/>
              </a:rPr>
              <a:t>Ref: </a:t>
            </a:r>
            <a:r>
              <a:rPr lang="en-IN" sz="900" b="0" i="1" u="none" strike="noStrike" baseline="0" dirty="0">
                <a:solidFill>
                  <a:srgbClr val="2197D2"/>
                </a:solidFill>
                <a:latin typeface="AdvTTae869a4c"/>
                <a:hlinkClick r:id="rId3"/>
              </a:rPr>
              <a:t>https://doi.org/10.1016/j.ssmph.2019.100375</a:t>
            </a:r>
            <a:endParaRPr lang="en-IN" sz="900" b="0" i="1" u="none" strike="noStrike" baseline="0" dirty="0">
              <a:solidFill>
                <a:srgbClr val="000000"/>
              </a:solidFill>
              <a:latin typeface="AdvTTae869a4c"/>
            </a:endParaRPr>
          </a:p>
          <a:p>
            <a:pPr marL="201168" lvl="1" indent="0">
              <a:buNone/>
            </a:pPr>
            <a:endParaRPr lang="en-GB" sz="1600" b="0" i="0" dirty="0">
              <a:solidFill>
                <a:srgbClr val="1F1F1F"/>
              </a:solidFill>
              <a:effectLst/>
              <a:latin typeface="+mj-lt"/>
            </a:endParaRPr>
          </a:p>
        </p:txBody>
      </p:sp>
      <p:sp>
        <p:nvSpPr>
          <p:cNvPr id="5" name="Footer Placeholder 4">
            <a:extLst>
              <a:ext uri="{FF2B5EF4-FFF2-40B4-BE49-F238E27FC236}">
                <a16:creationId xmlns:a16="http://schemas.microsoft.com/office/drawing/2014/main" id="{EDCCD68E-B792-31BE-2831-4A208E6EBAA5}"/>
              </a:ext>
            </a:extLst>
          </p:cNvPr>
          <p:cNvSpPr>
            <a:spLocks noGrp="1"/>
          </p:cNvSpPr>
          <p:nvPr>
            <p:ph type="ftr" sz="quarter" idx="11"/>
          </p:nvPr>
        </p:nvSpPr>
        <p:spPr>
          <a:xfrm>
            <a:off x="435429" y="6459785"/>
            <a:ext cx="3141785" cy="365125"/>
          </a:xfrm>
        </p:spPr>
        <p:txBody>
          <a:bodyPr vert="horz" lIns="91440" tIns="45720" rIns="91440" bIns="45720" rtlCol="0">
            <a:normAutofit/>
          </a:bodyPr>
          <a:lstStyle/>
          <a:p>
            <a:pPr algn="l">
              <a:spcAft>
                <a:spcPts val="600"/>
              </a:spcAft>
            </a:pPr>
            <a:r>
              <a:rPr lang="en-GB" kern="1200" cap="all" baseline="0" dirty="0">
                <a:solidFill>
                  <a:schemeClr val="bg1"/>
                </a:solidFill>
                <a:latin typeface="+mj-lt"/>
                <a:ea typeface="+mn-ea"/>
                <a:cs typeface="+mn-cs"/>
              </a:rPr>
              <a:t>One Nation, Two Maps: SDG Accountability in India</a:t>
            </a:r>
            <a:endParaRPr lang="en-US" kern="1200" cap="all" baseline="0" dirty="0">
              <a:solidFill>
                <a:schemeClr val="bg1"/>
              </a:solidFill>
              <a:latin typeface="+mj-lt"/>
              <a:ea typeface="+mn-ea"/>
              <a:cs typeface="+mn-cs"/>
            </a:endParaRPr>
          </a:p>
        </p:txBody>
      </p:sp>
      <p:sp>
        <p:nvSpPr>
          <p:cNvPr id="9" name="TextBox 8">
            <a:extLst>
              <a:ext uri="{FF2B5EF4-FFF2-40B4-BE49-F238E27FC236}">
                <a16:creationId xmlns:a16="http://schemas.microsoft.com/office/drawing/2014/main" id="{839DC8B5-49C2-8E09-53F4-5B5A9C82E9F7}"/>
              </a:ext>
            </a:extLst>
          </p:cNvPr>
          <p:cNvSpPr txBox="1"/>
          <p:nvPr/>
        </p:nvSpPr>
        <p:spPr>
          <a:xfrm>
            <a:off x="646680" y="343815"/>
            <a:ext cx="5449320" cy="1815882"/>
          </a:xfrm>
          <a:prstGeom prst="rect">
            <a:avLst/>
          </a:prstGeom>
          <a:noFill/>
        </p:spPr>
        <p:txBody>
          <a:bodyPr wrap="square" rtlCol="0">
            <a:spAutoFit/>
          </a:bodyPr>
          <a:lstStyle/>
          <a:p>
            <a:pPr algn="ctr"/>
            <a:r>
              <a:rPr lang="en-IN" sz="2800" b="1" dirty="0">
                <a:latin typeface="+mj-lt"/>
                <a:ea typeface="Cambria Math" panose="02040503050406030204" pitchFamily="18" charset="0"/>
              </a:rPr>
              <a:t>Administrative(District) Unit</a:t>
            </a:r>
          </a:p>
          <a:p>
            <a:pPr algn="ctr"/>
            <a:r>
              <a:rPr lang="en-IN" sz="2800" b="1" dirty="0">
                <a:latin typeface="+mj-lt"/>
                <a:ea typeface="Cambria Math" panose="02040503050406030204" pitchFamily="18" charset="0"/>
              </a:rPr>
              <a:t>vs. </a:t>
            </a:r>
          </a:p>
          <a:p>
            <a:pPr algn="ctr"/>
            <a:r>
              <a:rPr lang="en-IN" sz="2800" b="1" dirty="0">
                <a:latin typeface="+mj-lt"/>
                <a:ea typeface="Cambria Math" panose="02040503050406030204" pitchFamily="18" charset="0"/>
              </a:rPr>
              <a:t>Political (PC) Unit</a:t>
            </a:r>
          </a:p>
          <a:p>
            <a:pPr algn="ctr"/>
            <a:endParaRPr lang="en-IN" sz="2800" b="1" dirty="0">
              <a:latin typeface="+mj-lt"/>
              <a:ea typeface="Cambria Math" panose="02040503050406030204" pitchFamily="18" charset="0"/>
            </a:endParaRPr>
          </a:p>
        </p:txBody>
      </p:sp>
      <p:pic>
        <p:nvPicPr>
          <p:cNvPr id="2" name="Picture 1">
            <a:extLst>
              <a:ext uri="{FF2B5EF4-FFF2-40B4-BE49-F238E27FC236}">
                <a16:creationId xmlns:a16="http://schemas.microsoft.com/office/drawing/2014/main" id="{02C6A292-E6E1-B6A5-5DC4-B0E5F80A3F7E}"/>
              </a:ext>
            </a:extLst>
          </p:cNvPr>
          <p:cNvPicPr>
            <a:picLocks noChangeAspect="1"/>
          </p:cNvPicPr>
          <p:nvPr/>
        </p:nvPicPr>
        <p:blipFill>
          <a:blip r:embed="rId4" cstate="print">
            <a:extLst>
              <a:ext uri="{28A0092B-C50C-407E-A947-70E740481C1C}">
                <a14:useLocalDpi xmlns:a14="http://schemas.microsoft.com/office/drawing/2010/main" val="0"/>
              </a:ext>
            </a:extLst>
          </a:blip>
          <a:srcRect l="8643" t="19977" r="11748" b="20564"/>
          <a:stretch>
            <a:fillRect/>
          </a:stretch>
        </p:blipFill>
        <p:spPr bwMode="auto">
          <a:xfrm>
            <a:off x="6317116" y="343815"/>
            <a:ext cx="5449321" cy="5757062"/>
          </a:xfrm>
          <a:prstGeom prst="rect">
            <a:avLst/>
          </a:prstGeom>
          <a:noFill/>
          <a:ln>
            <a:solidFill>
              <a:schemeClr val="tx1"/>
            </a:solidFill>
          </a:ln>
        </p:spPr>
      </p:pic>
      <p:sp>
        <p:nvSpPr>
          <p:cNvPr id="3" name="TextBox 2">
            <a:extLst>
              <a:ext uri="{FF2B5EF4-FFF2-40B4-BE49-F238E27FC236}">
                <a16:creationId xmlns:a16="http://schemas.microsoft.com/office/drawing/2014/main" id="{0E269800-28FC-5620-3892-87C91E258E75}"/>
              </a:ext>
            </a:extLst>
          </p:cNvPr>
          <p:cNvSpPr txBox="1"/>
          <p:nvPr/>
        </p:nvSpPr>
        <p:spPr>
          <a:xfrm>
            <a:off x="8156448" y="6100877"/>
            <a:ext cx="5157216" cy="215444"/>
          </a:xfrm>
          <a:prstGeom prst="rect">
            <a:avLst/>
          </a:prstGeom>
          <a:noFill/>
        </p:spPr>
        <p:txBody>
          <a:bodyPr wrap="square" rtlCol="0">
            <a:spAutoFit/>
          </a:bodyPr>
          <a:lstStyle/>
          <a:p>
            <a:r>
              <a:rPr lang="en-IN" sz="800" i="1" dirty="0">
                <a:latin typeface="+mj-lt"/>
              </a:rPr>
              <a:t>Ref: </a:t>
            </a:r>
            <a:r>
              <a:rPr lang="en-IN" sz="800" i="1" dirty="0">
                <a:latin typeface="+mj-lt"/>
                <a:hlinkClick r:id="rId5"/>
              </a:rPr>
              <a:t>https://ars.els-cdn.com/content/image/1-s2.0-S2352827318303732-mmc1.docx </a:t>
            </a:r>
            <a:endParaRPr lang="en-IN" sz="800" i="1" dirty="0">
              <a:latin typeface="+mj-lt"/>
            </a:endParaRPr>
          </a:p>
        </p:txBody>
      </p:sp>
      <p:sp>
        <p:nvSpPr>
          <p:cNvPr id="6" name="Slide Number Placeholder 5">
            <a:extLst>
              <a:ext uri="{FF2B5EF4-FFF2-40B4-BE49-F238E27FC236}">
                <a16:creationId xmlns:a16="http://schemas.microsoft.com/office/drawing/2014/main" id="{968198FE-1528-1CF6-B8C5-5C7B9176C8B8}"/>
              </a:ext>
            </a:extLst>
          </p:cNvPr>
          <p:cNvSpPr>
            <a:spLocks noGrp="1"/>
          </p:cNvSpPr>
          <p:nvPr>
            <p:ph type="sldNum" sz="quarter" idx="12"/>
          </p:nvPr>
        </p:nvSpPr>
        <p:spPr/>
        <p:txBody>
          <a:bodyPr/>
          <a:lstStyle/>
          <a:p>
            <a:fld id="{6EBA8149-75C9-4114-A48F-B4823580152A}" type="slidenum">
              <a:rPr lang="en-IN" smtClean="0">
                <a:solidFill>
                  <a:schemeClr val="bg1"/>
                </a:solidFill>
                <a:latin typeface="+mj-lt"/>
              </a:rPr>
              <a:t>2</a:t>
            </a:fld>
            <a:endParaRPr lang="en-IN" dirty="0">
              <a:solidFill>
                <a:schemeClr val="bg1"/>
              </a:solidFill>
              <a:latin typeface="+mj-lt"/>
            </a:endParaRPr>
          </a:p>
        </p:txBody>
      </p:sp>
    </p:spTree>
    <p:extLst>
      <p:ext uri="{BB962C8B-B14F-4D97-AF65-F5344CB8AC3E}">
        <p14:creationId xmlns:p14="http://schemas.microsoft.com/office/powerpoint/2010/main" val="852138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1FBD9ED-634D-4A6C-B5FE-A2D45EC48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28" name="Rectangle 27">
            <a:extLst>
              <a:ext uri="{FF2B5EF4-FFF2-40B4-BE49-F238E27FC236}">
                <a16:creationId xmlns:a16="http://schemas.microsoft.com/office/drawing/2014/main" id="{A78A33AE-58B7-4282-8E4F-482441152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cxnSp>
        <p:nvCxnSpPr>
          <p:cNvPr id="30" name="Straight Connector 29">
            <a:extLst>
              <a:ext uri="{FF2B5EF4-FFF2-40B4-BE49-F238E27FC236}">
                <a16:creationId xmlns:a16="http://schemas.microsoft.com/office/drawing/2014/main" id="{4D4D9825-BF05-4FC7-94DE-0E7C866993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4D33442-D148-4775-BF80-91F053E57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9E120-DBBD-8B52-7E4D-B0E4C585676F}"/>
              </a:ext>
            </a:extLst>
          </p:cNvPr>
          <p:cNvSpPr>
            <a:spLocks noGrp="1"/>
          </p:cNvSpPr>
          <p:nvPr>
            <p:ph type="title"/>
          </p:nvPr>
        </p:nvSpPr>
        <p:spPr>
          <a:xfrm>
            <a:off x="6177012" y="282935"/>
            <a:ext cx="5127171" cy="1450757"/>
          </a:xfrm>
        </p:spPr>
        <p:txBody>
          <a:bodyPr vert="horz" lIns="91440" tIns="45720" rIns="91440" bIns="45720" rtlCol="0" anchor="b">
            <a:normAutofit/>
          </a:bodyPr>
          <a:lstStyle/>
          <a:p>
            <a:pPr algn="ctr"/>
            <a:r>
              <a:rPr lang="en-US" sz="4800" b="1" dirty="0">
                <a:solidFill>
                  <a:schemeClr val="tx1"/>
                </a:solidFill>
                <a:latin typeface="+mj-lt"/>
              </a:rPr>
              <a:t>Thank you</a:t>
            </a:r>
          </a:p>
        </p:txBody>
      </p:sp>
      <p:pic>
        <p:nvPicPr>
          <p:cNvPr id="6" name="Picture Placeholder 5">
            <a:extLst>
              <a:ext uri="{FF2B5EF4-FFF2-40B4-BE49-F238E27FC236}">
                <a16:creationId xmlns:a16="http://schemas.microsoft.com/office/drawing/2014/main" id="{5A617452-EA55-BF8B-95F7-F31913C0388B}"/>
              </a:ext>
            </a:extLst>
          </p:cNvPr>
          <p:cNvPicPr>
            <a:picLocks noGrp="1" noChangeAspect="1"/>
          </p:cNvPicPr>
          <p:nvPr>
            <p:ph type="pic" idx="1"/>
          </p:nvPr>
        </p:nvPicPr>
        <p:blipFill>
          <a:blip r:embed="rId2"/>
          <a:srcRect t="8138" r="-1" b="8137"/>
          <a:stretch/>
        </p:blipFill>
        <p:spPr>
          <a:xfrm>
            <a:off x="1023584" y="2198914"/>
            <a:ext cx="4252872" cy="3489466"/>
          </a:xfrm>
          <a:prstGeom prst="rect">
            <a:avLst/>
          </a:prstGeom>
        </p:spPr>
      </p:pic>
      <p:cxnSp>
        <p:nvCxnSpPr>
          <p:cNvPr id="34" name="Straight Connector 33">
            <a:extLst>
              <a:ext uri="{FF2B5EF4-FFF2-40B4-BE49-F238E27FC236}">
                <a16:creationId xmlns:a16="http://schemas.microsoft.com/office/drawing/2014/main" id="{E8EF2C47-53DA-4F9F-918A-F6057C8EB8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792DDF4-31BF-A6ED-C3C9-3A2AE177DF21}"/>
              </a:ext>
            </a:extLst>
          </p:cNvPr>
          <p:cNvSpPr>
            <a:spLocks noGrp="1"/>
          </p:cNvSpPr>
          <p:nvPr>
            <p:ph type="body" sz="half" idx="2"/>
          </p:nvPr>
        </p:nvSpPr>
        <p:spPr>
          <a:xfrm>
            <a:off x="6411684" y="2198914"/>
            <a:ext cx="5127172" cy="3670180"/>
          </a:xfrm>
        </p:spPr>
        <p:txBody>
          <a:bodyPr vert="horz" lIns="0" tIns="45720" rIns="0" bIns="45720" rtlCol="0">
            <a:noAutofit/>
          </a:bodyPr>
          <a:lstStyle/>
          <a:p>
            <a:r>
              <a:rPr lang="en-US" sz="1100" b="1" i="0" u="none" strike="noStrike" baseline="0" dirty="0">
                <a:solidFill>
                  <a:schemeClr val="tx1">
                    <a:lumMod val="75000"/>
                    <a:lumOff val="25000"/>
                  </a:schemeClr>
                </a:solidFill>
                <a:latin typeface="+mj-lt"/>
              </a:rPr>
              <a:t>References: </a:t>
            </a:r>
          </a:p>
          <a:p>
            <a:pPr marL="342900" indent="-342900">
              <a:buFont typeface="+mj-lt"/>
              <a:buAutoNum type="arabicPeriod"/>
            </a:pPr>
            <a:r>
              <a:rPr lang="en-US" sz="1100" b="0" i="0" u="none" strike="noStrike" baseline="0" dirty="0">
                <a:solidFill>
                  <a:schemeClr val="tx1">
                    <a:lumMod val="75000"/>
                    <a:lumOff val="25000"/>
                  </a:schemeClr>
                </a:solidFill>
                <a:latin typeface="+mj-lt"/>
              </a:rPr>
              <a:t>Kim R, Swaminathan A, Kumar R, et al. Estimating the burden of child malnutrition across parliamentary constituencies in India: a methodological comparison. 2019;7:100375. </a:t>
            </a:r>
            <a:r>
              <a:rPr lang="en-US" sz="1100" b="0" i="0" u="none" strike="noStrike" baseline="0" dirty="0">
                <a:solidFill>
                  <a:schemeClr val="tx1">
                    <a:lumMod val="75000"/>
                    <a:lumOff val="25000"/>
                  </a:schemeClr>
                </a:solidFill>
                <a:latin typeface="+mj-lt"/>
                <a:hlinkClick r:id="rId3"/>
              </a:rPr>
              <a:t>https://doi.org/10.1016/j.ssmph.2019.100375</a:t>
            </a:r>
            <a:r>
              <a:rPr lang="en-US" sz="1100" b="0" i="0" u="none" strike="noStrike" baseline="0" dirty="0">
                <a:solidFill>
                  <a:schemeClr val="tx1">
                    <a:lumMod val="75000"/>
                    <a:lumOff val="25000"/>
                  </a:schemeClr>
                </a:solidFill>
                <a:latin typeface="+mj-lt"/>
              </a:rPr>
              <a:t>. Supplementary Material:</a:t>
            </a:r>
            <a:r>
              <a:rPr lang="en-US" sz="1100" b="0" u="none" strike="noStrike" baseline="0" dirty="0">
                <a:solidFill>
                  <a:schemeClr val="tx1">
                    <a:lumMod val="75000"/>
                    <a:lumOff val="25000"/>
                  </a:schemeClr>
                </a:solidFill>
                <a:latin typeface="+mj-lt"/>
              </a:rPr>
              <a:t> </a:t>
            </a:r>
            <a:r>
              <a:rPr lang="en-US" sz="1100" dirty="0">
                <a:solidFill>
                  <a:schemeClr val="tx1">
                    <a:lumMod val="75000"/>
                    <a:lumOff val="25000"/>
                  </a:schemeClr>
                </a:solidFill>
                <a:latin typeface="+mj-lt"/>
                <a:hlinkClick r:id="rId4"/>
              </a:rPr>
              <a:t>https://ars.els-cdn.com/content/image/1-s2.0-S2352827318303732-mmc1.docx </a:t>
            </a:r>
            <a:endParaRPr lang="en-US" sz="1100" dirty="0">
              <a:solidFill>
                <a:schemeClr val="tx1">
                  <a:lumMod val="75000"/>
                  <a:lumOff val="25000"/>
                </a:schemeClr>
              </a:solidFill>
              <a:latin typeface="+mj-lt"/>
            </a:endParaRPr>
          </a:p>
          <a:p>
            <a:pPr marL="342900" indent="-342900">
              <a:buFont typeface="+mj-lt"/>
              <a:buAutoNum type="arabicPeriod"/>
            </a:pPr>
            <a:r>
              <a:rPr lang="en-US" sz="1100" b="0" u="none" strike="noStrike" baseline="0" dirty="0">
                <a:solidFill>
                  <a:schemeClr val="tx1">
                    <a:lumMod val="75000"/>
                    <a:lumOff val="25000"/>
                  </a:schemeClr>
                </a:solidFill>
                <a:latin typeface="+mj-lt"/>
              </a:rPr>
              <a:t>Community Created Maps of India. </a:t>
            </a:r>
            <a:r>
              <a:rPr lang="en-US" sz="1100" b="0" u="none" strike="noStrike" baseline="0" dirty="0">
                <a:solidFill>
                  <a:schemeClr val="tx1">
                    <a:lumMod val="75000"/>
                    <a:lumOff val="25000"/>
                  </a:schemeClr>
                </a:solidFill>
                <a:latin typeface="+mj-lt"/>
                <a:hlinkClick r:id="rId5"/>
              </a:rPr>
              <a:t>https://projects.datameet.org/maps/</a:t>
            </a:r>
            <a:endParaRPr lang="en-US" sz="1100" b="0" u="none" strike="noStrike" baseline="0" dirty="0">
              <a:solidFill>
                <a:schemeClr val="tx1">
                  <a:lumMod val="75000"/>
                  <a:lumOff val="25000"/>
                </a:schemeClr>
              </a:solidFill>
              <a:latin typeface="+mj-lt"/>
            </a:endParaRPr>
          </a:p>
          <a:p>
            <a:pPr marL="342900" indent="-342900">
              <a:buFont typeface="+mj-lt"/>
              <a:buAutoNum type="arabicPeriod"/>
            </a:pPr>
            <a:r>
              <a:rPr lang="en-US" sz="1100" dirty="0">
                <a:solidFill>
                  <a:schemeClr val="tx1">
                    <a:lumMod val="75000"/>
                    <a:lumOff val="25000"/>
                  </a:schemeClr>
                </a:solidFill>
                <a:latin typeface="+mj-lt"/>
              </a:rPr>
              <a:t>Empirical Evidence for Parliamentary Constituency Estimates. </a:t>
            </a:r>
            <a:r>
              <a:rPr lang="en-US" sz="1100" dirty="0">
                <a:solidFill>
                  <a:schemeClr val="tx1">
                    <a:lumMod val="75000"/>
                    <a:lumOff val="25000"/>
                  </a:schemeClr>
                </a:solidFill>
                <a:latin typeface="+mj-lt"/>
                <a:hlinkClick r:id="rId6"/>
              </a:rPr>
              <a:t>https://geographicinsights.iq.harvard.edu/files/geographicinsights2/files/robust_parliamentary_constituency_estimates_geographic_data_science_approaches.pdf</a:t>
            </a:r>
            <a:endParaRPr lang="en-US" sz="1100" b="0" u="none" strike="noStrike" baseline="0" dirty="0">
              <a:solidFill>
                <a:schemeClr val="tx1">
                  <a:lumMod val="75000"/>
                  <a:lumOff val="25000"/>
                </a:schemeClr>
              </a:solidFill>
              <a:latin typeface="+mj-lt"/>
            </a:endParaRPr>
          </a:p>
          <a:p>
            <a:pPr marL="342900" indent="-342900">
              <a:buFont typeface="+mj-lt"/>
              <a:buAutoNum type="arabicPeriod"/>
            </a:pPr>
            <a:r>
              <a:rPr lang="en-US" sz="1100" b="0" i="0" u="none" strike="noStrike" baseline="0" dirty="0">
                <a:solidFill>
                  <a:schemeClr val="tx1">
                    <a:lumMod val="75000"/>
                    <a:lumOff val="25000"/>
                  </a:schemeClr>
                </a:solidFill>
                <a:latin typeface="+mj-lt"/>
              </a:rPr>
              <a:t>Subramanian SV, Ambade M, Kumar A, et al. Progress on sustainable development goal indicators in 707 districts of India: a quantitative mid-line assessment using the National Family Health Surveys, 2016 and 2021.</a:t>
            </a:r>
            <a:r>
              <a:rPr lang="en-IN" sz="1100" i="1" dirty="0">
                <a:latin typeface="+mj-lt"/>
                <a:hlinkClick r:id="rId7"/>
              </a:rPr>
              <a:t> </a:t>
            </a:r>
            <a:r>
              <a:rPr lang="en-IN" sz="1100" dirty="0">
                <a:latin typeface="+mj-lt"/>
                <a:hlinkClick r:id="rId7"/>
              </a:rPr>
              <a:t>https://doi.org/10.1016/j.lansea.2023.100155</a:t>
            </a:r>
            <a:r>
              <a:rPr lang="en-US" sz="1100" b="0" i="0" u="none" strike="noStrike" baseline="0" dirty="0">
                <a:solidFill>
                  <a:schemeClr val="tx1">
                    <a:lumMod val="75000"/>
                    <a:lumOff val="25000"/>
                  </a:schemeClr>
                </a:solidFill>
                <a:latin typeface="+mj-lt"/>
              </a:rPr>
              <a:t>.</a:t>
            </a:r>
            <a:r>
              <a:rPr lang="en-US" sz="1100" dirty="0">
                <a:solidFill>
                  <a:schemeClr val="tx1">
                    <a:lumMod val="75000"/>
                    <a:lumOff val="25000"/>
                  </a:schemeClr>
                </a:solidFill>
                <a:latin typeface="+mj-lt"/>
              </a:rPr>
              <a:t> Geographic Insights using Power BI – district level. </a:t>
            </a:r>
            <a:r>
              <a:rPr lang="en-US" sz="1100" b="0" i="0" u="none" strike="noStrike" baseline="0" dirty="0">
                <a:solidFill>
                  <a:schemeClr val="tx1">
                    <a:lumMod val="75000"/>
                    <a:lumOff val="25000"/>
                  </a:schemeClr>
                </a:solidFill>
                <a:latin typeface="+mj-lt"/>
                <a:hlinkClick r:id="rId8"/>
              </a:rPr>
              <a:t>https://geographicinsights.iq.harvard.edu/District-SDG-Progress</a:t>
            </a:r>
            <a:endParaRPr lang="en-US" sz="1100" b="0" i="0" u="none" strike="noStrike" baseline="0" dirty="0">
              <a:solidFill>
                <a:schemeClr val="tx1">
                  <a:lumMod val="75000"/>
                  <a:lumOff val="25000"/>
                </a:schemeClr>
              </a:solidFill>
              <a:latin typeface="+mj-lt"/>
            </a:endParaRPr>
          </a:p>
          <a:p>
            <a:pPr marL="342900" indent="-342900">
              <a:buFont typeface="+mj-lt"/>
              <a:buAutoNum type="arabicPeriod"/>
            </a:pPr>
            <a:r>
              <a:rPr lang="en-US" sz="1100" dirty="0">
                <a:solidFill>
                  <a:schemeClr val="tx1">
                    <a:lumMod val="75000"/>
                    <a:lumOff val="25000"/>
                  </a:schemeClr>
                </a:solidFill>
                <a:latin typeface="+mj-lt"/>
              </a:rPr>
              <a:t>Subramanian SV, Amar Patnaik, Rockli Kim, et al. </a:t>
            </a:r>
            <a:r>
              <a:rPr lang="en-GB" sz="1100" dirty="0">
                <a:solidFill>
                  <a:schemeClr val="tx1">
                    <a:lumMod val="75000"/>
                    <a:lumOff val="25000"/>
                  </a:schemeClr>
                </a:solidFill>
                <a:latin typeface="+mj-lt"/>
              </a:rPr>
              <a:t>Call for action: presenting constituency-level data on population, health and socioeconomic wellbeing related to 2030 Sustainable Development Goals for India. </a:t>
            </a:r>
            <a:r>
              <a:rPr lang="en-IN" sz="1100" b="0" i="0" u="none" strike="noStrike" dirty="0">
                <a:effectLst/>
                <a:latin typeface="+mj-lt"/>
                <a:hlinkClick r:id="rId9" tooltip="Persistent link using digital object identifier"/>
              </a:rPr>
              <a:t>https://doi.org/10.1016/j.lansea.2024.100358</a:t>
            </a:r>
            <a:r>
              <a:rPr lang="en-GB" sz="1100" b="0" i="0" dirty="0">
                <a:solidFill>
                  <a:srgbClr val="2E2E2E"/>
                </a:solidFill>
                <a:effectLst/>
                <a:latin typeface="+mj-lt"/>
              </a:rPr>
              <a:t>. </a:t>
            </a:r>
            <a:r>
              <a:rPr lang="en-US" sz="1100" dirty="0">
                <a:solidFill>
                  <a:schemeClr val="tx1">
                    <a:lumMod val="75000"/>
                    <a:lumOff val="25000"/>
                  </a:schemeClr>
                </a:solidFill>
                <a:latin typeface="+mj-lt"/>
              </a:rPr>
              <a:t>Geographic Insights using Power BI – constituency level. </a:t>
            </a:r>
            <a:r>
              <a:rPr lang="en-US" sz="1100" dirty="0">
                <a:solidFill>
                  <a:schemeClr val="tx1">
                    <a:lumMod val="75000"/>
                    <a:lumOff val="25000"/>
                  </a:schemeClr>
                </a:solidFill>
                <a:latin typeface="+mj-lt"/>
                <a:hlinkClick r:id="rId10"/>
              </a:rPr>
              <a:t>https://geographicinsights.iq.harvard.edu/PC-SDG-Progress</a:t>
            </a:r>
            <a:endParaRPr lang="en-US" sz="1100" dirty="0">
              <a:solidFill>
                <a:schemeClr val="tx1">
                  <a:lumMod val="75000"/>
                  <a:lumOff val="25000"/>
                </a:schemeClr>
              </a:solidFill>
              <a:latin typeface="+mj-lt"/>
            </a:endParaRPr>
          </a:p>
          <a:p>
            <a:endParaRPr lang="en-US" sz="1100" b="0" i="0" u="none" strike="noStrike" baseline="0" dirty="0">
              <a:solidFill>
                <a:schemeClr val="tx1">
                  <a:lumMod val="75000"/>
                  <a:lumOff val="25000"/>
                </a:schemeClr>
              </a:solidFill>
              <a:latin typeface="+mj-lt"/>
            </a:endParaRPr>
          </a:p>
          <a:p>
            <a:endParaRPr lang="en-US" sz="1100" dirty="0">
              <a:solidFill>
                <a:schemeClr val="tx1">
                  <a:lumMod val="75000"/>
                  <a:lumOff val="25000"/>
                </a:schemeClr>
              </a:solidFill>
              <a:latin typeface="+mj-lt"/>
            </a:endParaRPr>
          </a:p>
          <a:p>
            <a:endParaRPr lang="en-US" sz="1100" dirty="0">
              <a:solidFill>
                <a:schemeClr val="tx1">
                  <a:lumMod val="75000"/>
                  <a:lumOff val="25000"/>
                </a:schemeClr>
              </a:solidFill>
              <a:latin typeface="+mj-lt"/>
            </a:endParaRPr>
          </a:p>
        </p:txBody>
      </p:sp>
      <p:sp>
        <p:nvSpPr>
          <p:cNvPr id="36" name="Rectangle 35">
            <a:extLst>
              <a:ext uri="{FF2B5EF4-FFF2-40B4-BE49-F238E27FC236}">
                <a16:creationId xmlns:a16="http://schemas.microsoft.com/office/drawing/2014/main" id="{BD5E068D-E677-4E1B-8CE2-8CE1826A1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38" name="Rectangle 37">
            <a:extLst>
              <a:ext uri="{FF2B5EF4-FFF2-40B4-BE49-F238E27FC236}">
                <a16:creationId xmlns:a16="http://schemas.microsoft.com/office/drawing/2014/main" id="{F9AD6E12-8A58-4D86-AACD-D58C4B256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5" name="Footer Placeholder 4">
            <a:extLst>
              <a:ext uri="{FF2B5EF4-FFF2-40B4-BE49-F238E27FC236}">
                <a16:creationId xmlns:a16="http://schemas.microsoft.com/office/drawing/2014/main" id="{FD67D805-D0E7-5BA2-A760-4D34FAB1285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dirty="0">
                <a:solidFill>
                  <a:srgbClr val="FFFFFF"/>
                </a:solidFill>
                <a:latin typeface="+mn-lt"/>
                <a:ea typeface="+mn-ea"/>
                <a:cs typeface="+mn-cs"/>
              </a:rPr>
              <a:t>One Nation, Two Maps: SDG Accountability in India</a:t>
            </a:r>
          </a:p>
        </p:txBody>
      </p:sp>
      <p:sp>
        <p:nvSpPr>
          <p:cNvPr id="8" name="Slide Number Placeholder 7">
            <a:extLst>
              <a:ext uri="{FF2B5EF4-FFF2-40B4-BE49-F238E27FC236}">
                <a16:creationId xmlns:a16="http://schemas.microsoft.com/office/drawing/2014/main" id="{42DB2124-03FB-DF10-C7E7-944811EC80C2}"/>
              </a:ext>
            </a:extLst>
          </p:cNvPr>
          <p:cNvSpPr>
            <a:spLocks noGrp="1"/>
          </p:cNvSpPr>
          <p:nvPr>
            <p:ph type="sldNum" sz="quarter" idx="12"/>
          </p:nvPr>
        </p:nvSpPr>
        <p:spPr/>
        <p:txBody>
          <a:bodyPr/>
          <a:lstStyle/>
          <a:p>
            <a:fld id="{6EBA8149-75C9-4114-A48F-B4823580152A}" type="slidenum">
              <a:rPr lang="en-IN" smtClean="0"/>
              <a:pPr/>
              <a:t>20</a:t>
            </a:fld>
            <a:endParaRPr lang="en-IN" dirty="0"/>
          </a:p>
        </p:txBody>
      </p:sp>
      <p:sp>
        <p:nvSpPr>
          <p:cNvPr id="3" name="TextBox 2">
            <a:extLst>
              <a:ext uri="{FF2B5EF4-FFF2-40B4-BE49-F238E27FC236}">
                <a16:creationId xmlns:a16="http://schemas.microsoft.com/office/drawing/2014/main" id="{FCC8CB4E-799E-463E-437D-6E308CDA17E0}"/>
              </a:ext>
            </a:extLst>
          </p:cNvPr>
          <p:cNvSpPr txBox="1"/>
          <p:nvPr/>
        </p:nvSpPr>
        <p:spPr>
          <a:xfrm>
            <a:off x="10613215" y="5954826"/>
            <a:ext cx="1381936" cy="230832"/>
          </a:xfrm>
          <a:prstGeom prst="rect">
            <a:avLst/>
          </a:prstGeom>
          <a:noFill/>
        </p:spPr>
        <p:txBody>
          <a:bodyPr wrap="square" rtlCol="0">
            <a:spAutoFit/>
          </a:bodyPr>
          <a:lstStyle/>
          <a:p>
            <a:r>
              <a:rPr lang="en-IN" sz="900" dirty="0"/>
              <a:t>- Budha Sree Mandapaka</a:t>
            </a:r>
          </a:p>
        </p:txBody>
      </p:sp>
    </p:spTree>
    <p:extLst>
      <p:ext uri="{BB962C8B-B14F-4D97-AF65-F5344CB8AC3E}">
        <p14:creationId xmlns:p14="http://schemas.microsoft.com/office/powerpoint/2010/main" val="3962063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149D7-E71E-1F26-AA38-004B4A845EA5}"/>
            </a:ext>
          </a:extLst>
        </p:cNvPr>
        <p:cNvGrpSpPr/>
        <p:nvPr/>
      </p:nvGrpSpPr>
      <p:grpSpPr>
        <a:xfrm>
          <a:off x="0" y="0"/>
          <a:ext cx="0" cy="0"/>
          <a:chOff x="0" y="0"/>
          <a:chExt cx="0" cy="0"/>
        </a:xfrm>
      </p:grpSpPr>
      <p:sp>
        <p:nvSpPr>
          <p:cNvPr id="1037" name="Content Placeholder 1036">
            <a:extLst>
              <a:ext uri="{FF2B5EF4-FFF2-40B4-BE49-F238E27FC236}">
                <a16:creationId xmlns:a16="http://schemas.microsoft.com/office/drawing/2014/main" id="{C948C8F3-2B8B-CAAB-29E1-9E1938F294F1}"/>
              </a:ext>
            </a:extLst>
          </p:cNvPr>
          <p:cNvSpPr>
            <a:spLocks noGrp="1"/>
          </p:cNvSpPr>
          <p:nvPr>
            <p:ph idx="1"/>
          </p:nvPr>
        </p:nvSpPr>
        <p:spPr>
          <a:xfrm>
            <a:off x="636423" y="1670500"/>
            <a:ext cx="4761147" cy="4050940"/>
          </a:xfrm>
        </p:spPr>
        <p:txBody>
          <a:bodyPr>
            <a:normAutofit lnSpcReduction="10000"/>
          </a:bodyPr>
          <a:lstStyle/>
          <a:p>
            <a:pPr lvl="1"/>
            <a:endParaRPr lang="en-GB" sz="1400" b="0" i="0" u="none" strike="noStrike" baseline="0" dirty="0">
              <a:solidFill>
                <a:schemeClr val="tx1"/>
              </a:solidFill>
              <a:latin typeface="+mj-lt"/>
            </a:endParaRPr>
          </a:p>
          <a:p>
            <a:pPr lvl="1"/>
            <a:r>
              <a:rPr lang="en-GB" sz="1400" dirty="0">
                <a:solidFill>
                  <a:schemeClr val="tx1"/>
                </a:solidFill>
                <a:latin typeface="+mj-lt"/>
              </a:rPr>
              <a:t>This research initiative aims to compare SDG indicators in selected districts (707) against their parliamentary constituencies (543) to highlight how the lack of alignment in data boundaries leads to inconsistent accountability. Most importantly empower</a:t>
            </a:r>
            <a:r>
              <a:rPr lang="en-IN" sz="1400" dirty="0">
                <a:solidFill>
                  <a:schemeClr val="tx1"/>
                </a:solidFill>
                <a:latin typeface="+mj-lt"/>
              </a:rPr>
              <a:t> MPs to identify focal points within their constituencies to drive their policy decisions.</a:t>
            </a:r>
          </a:p>
          <a:p>
            <a:pPr lvl="1"/>
            <a:endParaRPr lang="en-IN" sz="1400" i="1" dirty="0">
              <a:solidFill>
                <a:schemeClr val="tx1"/>
              </a:solidFill>
              <a:latin typeface="+mj-lt"/>
            </a:endParaRPr>
          </a:p>
          <a:p>
            <a:pPr lvl="1"/>
            <a:r>
              <a:rPr lang="en-GB" sz="1400" dirty="0">
                <a:solidFill>
                  <a:srgbClr val="800080"/>
                </a:solidFill>
                <a:latin typeface="+mj-lt"/>
                <a:hlinkClick r:id="rId3" action="ppaction://hlinksldjump">
                  <a:extLst>
                    <a:ext uri="{A12FA001-AC4F-418D-AE19-62706E023703}">
                      <ahyp:hlinkClr xmlns:ahyp="http://schemas.microsoft.com/office/drawing/2018/hyperlinkcolor" val="tx"/>
                    </a:ext>
                  </a:extLst>
                </a:hlinkClick>
              </a:rPr>
              <a:t>Lancet’s Study on SDG </a:t>
            </a:r>
            <a:r>
              <a:rPr lang="en-GB" sz="1400" dirty="0">
                <a:solidFill>
                  <a:schemeClr val="tx1"/>
                </a:solidFill>
                <a:latin typeface="+mj-lt"/>
                <a:hlinkClick r:id="rId3" action="ppaction://hlinksldjump">
                  <a:extLst>
                    <a:ext uri="{A12FA001-AC4F-418D-AE19-62706E023703}">
                      <ahyp:hlinkClr xmlns:ahyp="http://schemas.microsoft.com/office/drawing/2018/hyperlinkcolor" val="tx"/>
                    </a:ext>
                  </a:extLst>
                </a:hlinkClick>
              </a:rPr>
              <a:t>2030 </a:t>
            </a:r>
            <a:r>
              <a:rPr lang="en-GB" sz="1400" dirty="0">
                <a:solidFill>
                  <a:schemeClr val="tx1"/>
                </a:solidFill>
                <a:latin typeface="+mj-lt"/>
              </a:rPr>
              <a:t>– India as per NFHS5(2019-21) who presented </a:t>
            </a:r>
            <a:r>
              <a:rPr lang="en-IN" sz="1400" dirty="0">
                <a:solidFill>
                  <a:schemeClr val="tx1"/>
                </a:solidFill>
                <a:latin typeface="+mj-lt"/>
              </a:rPr>
              <a:t>district-level and constituency-level data is utilised along with their </a:t>
            </a:r>
            <a:r>
              <a:rPr lang="en-IN" sz="1400" dirty="0">
                <a:solidFill>
                  <a:schemeClr val="tx1"/>
                </a:solidFill>
                <a:latin typeface="+mj-lt"/>
                <a:hlinkClick r:id="rId3" action="ppaction://hlinksldjump">
                  <a:extLst>
                    <a:ext uri="{A12FA001-AC4F-418D-AE19-62706E023703}">
                      <ahyp:hlinkClr xmlns:ahyp="http://schemas.microsoft.com/office/drawing/2018/hyperlinkcolor" val="tx"/>
                    </a:ext>
                  </a:extLst>
                </a:hlinkClick>
              </a:rPr>
              <a:t>Geographic Insights</a:t>
            </a:r>
            <a:r>
              <a:rPr lang="en-IN" sz="1400" dirty="0">
                <a:solidFill>
                  <a:schemeClr val="tx1"/>
                </a:solidFill>
                <a:latin typeface="+mj-lt"/>
              </a:rPr>
              <a:t> at Harvard University.</a:t>
            </a:r>
            <a:endParaRPr lang="en-IN" sz="1400" i="1" dirty="0">
              <a:solidFill>
                <a:schemeClr val="tx1"/>
              </a:solidFill>
              <a:latin typeface="+mj-lt"/>
            </a:endParaRPr>
          </a:p>
          <a:p>
            <a:pPr lvl="1"/>
            <a:endParaRPr lang="en-IN" sz="1400" i="1" dirty="0">
              <a:solidFill>
                <a:schemeClr val="tx1"/>
              </a:solidFill>
              <a:latin typeface="+mj-lt"/>
            </a:endParaRPr>
          </a:p>
          <a:p>
            <a:pPr lvl="1"/>
            <a:r>
              <a:rPr lang="en-IN" sz="1400" dirty="0">
                <a:solidFill>
                  <a:schemeClr val="tx1"/>
                </a:solidFill>
                <a:latin typeface="+mj-lt"/>
              </a:rPr>
              <a:t>Due to the absence of PC identifiers in nationally representative surveys and lack of hierarchical structure where PCs perfectly nest within districts, </a:t>
            </a:r>
            <a:r>
              <a:rPr lang="en-IN" sz="1400" dirty="0">
                <a:solidFill>
                  <a:srgbClr val="800080"/>
                </a:solidFill>
                <a:latin typeface="+mj-lt"/>
                <a:hlinkClick r:id="" action="ppaction://noaction">
                  <a:extLst>
                    <a:ext uri="{A12FA001-AC4F-418D-AE19-62706E023703}">
                      <ahyp:hlinkClr xmlns:ahyp="http://schemas.microsoft.com/office/drawing/2018/hyperlinkcolor" val="tx"/>
                    </a:ext>
                  </a:extLst>
                </a:hlinkClick>
              </a:rPr>
              <a:t>two </a:t>
            </a:r>
            <a:r>
              <a:rPr lang="en-GB" sz="1400" dirty="0">
                <a:solidFill>
                  <a:schemeClr val="tx1"/>
                </a:solidFill>
                <a:latin typeface="+mj-lt"/>
                <a:hlinkClick r:id="" action="ppaction://noaction">
                  <a:extLst>
                    <a:ext uri="{A12FA001-AC4F-418D-AE19-62706E023703}">
                      <ahyp:hlinkClr xmlns:ahyp="http://schemas.microsoft.com/office/drawing/2018/hyperlinkcolor" val="tx"/>
                    </a:ext>
                  </a:extLst>
                </a:hlinkClick>
              </a:rPr>
              <a:t>methodologies</a:t>
            </a:r>
            <a:r>
              <a:rPr lang="en-GB" sz="1400" dirty="0">
                <a:solidFill>
                  <a:schemeClr val="tx1"/>
                </a:solidFill>
                <a:latin typeface="+mj-lt"/>
              </a:rPr>
              <a:t> were developed by S. V. Subramanian(2019) to enable PC-level estimations from the NFHS data(district-level)</a:t>
            </a:r>
            <a:r>
              <a:rPr lang="en-US" sz="1400" dirty="0">
                <a:solidFill>
                  <a:schemeClr val="tx1"/>
                </a:solidFill>
                <a:latin typeface="+mj-lt"/>
              </a:rPr>
              <a:t> and </a:t>
            </a:r>
            <a:r>
              <a:rPr lang="en-GB" sz="1400" dirty="0">
                <a:solidFill>
                  <a:schemeClr val="tx1"/>
                </a:solidFill>
                <a:latin typeface="+mj-lt"/>
              </a:rPr>
              <a:t>is proven with </a:t>
            </a:r>
            <a:r>
              <a:rPr lang="en-GB" sz="1400" dirty="0">
                <a:solidFill>
                  <a:schemeClr val="tx1"/>
                </a:solidFill>
                <a:latin typeface="+mj-lt"/>
                <a:hlinkClick r:id="" action="ppaction://noaction">
                  <a:extLst>
                    <a:ext uri="{A12FA001-AC4F-418D-AE19-62706E023703}">
                      <ahyp:hlinkClr xmlns:ahyp="http://schemas.microsoft.com/office/drawing/2018/hyperlinkcolor" val="tx"/>
                    </a:ext>
                  </a:extLst>
                </a:hlinkClick>
              </a:rPr>
              <a:t>empirical evidence</a:t>
            </a:r>
            <a:r>
              <a:rPr lang="en-GB" sz="1400" dirty="0">
                <a:solidFill>
                  <a:schemeClr val="tx1"/>
                </a:solidFill>
                <a:latin typeface="+mj-lt"/>
              </a:rPr>
              <a:t>.</a:t>
            </a:r>
            <a:endParaRPr lang="en-IN" sz="1400" dirty="0">
              <a:solidFill>
                <a:schemeClr val="tx1"/>
              </a:solidFill>
              <a:latin typeface="+mj-lt"/>
            </a:endParaRPr>
          </a:p>
          <a:p>
            <a:pPr lvl="1"/>
            <a:endParaRPr lang="en-US" sz="1400" dirty="0">
              <a:solidFill>
                <a:schemeClr val="tx1"/>
              </a:solidFill>
              <a:latin typeface="+mj-lt"/>
            </a:endParaRPr>
          </a:p>
        </p:txBody>
      </p:sp>
      <p:sp>
        <p:nvSpPr>
          <p:cNvPr id="5" name="Footer Placeholder 4">
            <a:extLst>
              <a:ext uri="{FF2B5EF4-FFF2-40B4-BE49-F238E27FC236}">
                <a16:creationId xmlns:a16="http://schemas.microsoft.com/office/drawing/2014/main" id="{DD3AA638-8F24-6FBD-0857-F8A5EA703DCC}"/>
              </a:ext>
            </a:extLst>
          </p:cNvPr>
          <p:cNvSpPr>
            <a:spLocks noGrp="1"/>
          </p:cNvSpPr>
          <p:nvPr>
            <p:ph type="ftr" sz="quarter" idx="11"/>
          </p:nvPr>
        </p:nvSpPr>
        <p:spPr>
          <a:xfrm>
            <a:off x="435429" y="6459785"/>
            <a:ext cx="3141785" cy="365125"/>
          </a:xfrm>
        </p:spPr>
        <p:txBody>
          <a:bodyPr vert="horz" lIns="91440" tIns="45720" rIns="91440" bIns="45720" rtlCol="0">
            <a:normAutofit/>
          </a:bodyPr>
          <a:lstStyle/>
          <a:p>
            <a:pPr algn="l">
              <a:spcAft>
                <a:spcPts val="600"/>
              </a:spcAft>
            </a:pPr>
            <a:r>
              <a:rPr lang="en-GB" kern="1200" cap="all" baseline="0" dirty="0">
                <a:solidFill>
                  <a:schemeClr val="tx1">
                    <a:lumMod val="75000"/>
                    <a:lumOff val="25000"/>
                  </a:schemeClr>
                </a:solidFill>
                <a:latin typeface="+mn-lt"/>
                <a:ea typeface="+mn-ea"/>
                <a:cs typeface="+mn-cs"/>
              </a:rPr>
              <a:t>One Nation, Two Maps: SDG Accountability in India</a:t>
            </a:r>
            <a:endParaRPr lang="en-US" kern="1200" cap="all" baseline="0" dirty="0">
              <a:solidFill>
                <a:schemeClr val="tx1">
                  <a:lumMod val="75000"/>
                  <a:lumOff val="25000"/>
                </a:schemeClr>
              </a:solidFill>
              <a:latin typeface="+mn-lt"/>
              <a:ea typeface="+mn-ea"/>
              <a:cs typeface="+mn-cs"/>
            </a:endParaRPr>
          </a:p>
        </p:txBody>
      </p:sp>
      <p:sp>
        <p:nvSpPr>
          <p:cNvPr id="9" name="TextBox 8">
            <a:extLst>
              <a:ext uri="{FF2B5EF4-FFF2-40B4-BE49-F238E27FC236}">
                <a16:creationId xmlns:a16="http://schemas.microsoft.com/office/drawing/2014/main" id="{9C94CF97-1133-B00F-E019-0568DC846BCD}"/>
              </a:ext>
            </a:extLst>
          </p:cNvPr>
          <p:cNvSpPr txBox="1"/>
          <p:nvPr/>
        </p:nvSpPr>
        <p:spPr>
          <a:xfrm>
            <a:off x="636423" y="420651"/>
            <a:ext cx="5728470" cy="954107"/>
          </a:xfrm>
          <a:prstGeom prst="rect">
            <a:avLst/>
          </a:prstGeom>
          <a:noFill/>
        </p:spPr>
        <p:txBody>
          <a:bodyPr wrap="square" rtlCol="0">
            <a:spAutoFit/>
          </a:bodyPr>
          <a:lstStyle/>
          <a:p>
            <a:pPr algn="ctr"/>
            <a:r>
              <a:rPr lang="en-IN" sz="2800" b="1" dirty="0">
                <a:latin typeface="+mj-lt"/>
                <a:ea typeface="Cambria Math" panose="02040503050406030204" pitchFamily="18" charset="0"/>
              </a:rPr>
              <a:t>Administrative(District) vs. Political (PC) Lens on SDG Indicators</a:t>
            </a:r>
          </a:p>
        </p:txBody>
      </p:sp>
      <p:pic>
        <p:nvPicPr>
          <p:cNvPr id="6" name="Picture 5">
            <a:extLst>
              <a:ext uri="{FF2B5EF4-FFF2-40B4-BE49-F238E27FC236}">
                <a16:creationId xmlns:a16="http://schemas.microsoft.com/office/drawing/2014/main" id="{6B9FD330-B129-2BBC-C538-8ED7AD13BFFA}"/>
              </a:ext>
            </a:extLst>
          </p:cNvPr>
          <p:cNvPicPr>
            <a:picLocks noChangeAspect="1"/>
          </p:cNvPicPr>
          <p:nvPr/>
        </p:nvPicPr>
        <p:blipFill>
          <a:blip r:embed="rId4"/>
          <a:stretch>
            <a:fillRect/>
          </a:stretch>
        </p:blipFill>
        <p:spPr>
          <a:xfrm>
            <a:off x="5761694" y="1045580"/>
            <a:ext cx="6176712" cy="2542668"/>
          </a:xfrm>
          <a:prstGeom prst="rect">
            <a:avLst/>
          </a:prstGeom>
          <a:ln>
            <a:solidFill>
              <a:schemeClr val="tx1"/>
            </a:solidFill>
          </a:ln>
        </p:spPr>
      </p:pic>
      <p:pic>
        <p:nvPicPr>
          <p:cNvPr id="8" name="Picture 7">
            <a:extLst>
              <a:ext uri="{FF2B5EF4-FFF2-40B4-BE49-F238E27FC236}">
                <a16:creationId xmlns:a16="http://schemas.microsoft.com/office/drawing/2014/main" id="{54A4E9D2-97BB-28B8-FE93-43E745A0EF86}"/>
              </a:ext>
            </a:extLst>
          </p:cNvPr>
          <p:cNvPicPr>
            <a:picLocks noChangeAspect="1"/>
          </p:cNvPicPr>
          <p:nvPr/>
        </p:nvPicPr>
        <p:blipFill>
          <a:blip r:embed="rId5"/>
          <a:stretch>
            <a:fillRect/>
          </a:stretch>
        </p:blipFill>
        <p:spPr>
          <a:xfrm>
            <a:off x="5761694" y="3884000"/>
            <a:ext cx="6176712" cy="2280033"/>
          </a:xfrm>
          <a:prstGeom prst="rect">
            <a:avLst/>
          </a:prstGeom>
          <a:ln>
            <a:solidFill>
              <a:schemeClr val="tx1"/>
            </a:solidFill>
          </a:ln>
        </p:spPr>
      </p:pic>
      <p:sp>
        <p:nvSpPr>
          <p:cNvPr id="11" name="Slide Number Placeholder 10">
            <a:extLst>
              <a:ext uri="{FF2B5EF4-FFF2-40B4-BE49-F238E27FC236}">
                <a16:creationId xmlns:a16="http://schemas.microsoft.com/office/drawing/2014/main" id="{6259A6E9-2C0B-A864-37D5-D3B629EF7C20}"/>
              </a:ext>
            </a:extLst>
          </p:cNvPr>
          <p:cNvSpPr>
            <a:spLocks noGrp="1"/>
          </p:cNvSpPr>
          <p:nvPr>
            <p:ph type="sldNum" sz="quarter" idx="12"/>
          </p:nvPr>
        </p:nvSpPr>
        <p:spPr/>
        <p:txBody>
          <a:bodyPr/>
          <a:lstStyle/>
          <a:p>
            <a:fld id="{6EBA8149-75C9-4114-A48F-B4823580152A}" type="slidenum">
              <a:rPr lang="en-IN" smtClean="0"/>
              <a:t>3</a:t>
            </a:fld>
            <a:endParaRPr lang="en-IN" dirty="0"/>
          </a:p>
        </p:txBody>
      </p:sp>
      <p:sp>
        <p:nvSpPr>
          <p:cNvPr id="3" name="TextBox 2">
            <a:extLst>
              <a:ext uri="{FF2B5EF4-FFF2-40B4-BE49-F238E27FC236}">
                <a16:creationId xmlns:a16="http://schemas.microsoft.com/office/drawing/2014/main" id="{6C4E1499-1A43-C40B-6D9D-A138B6365D87}"/>
              </a:ext>
            </a:extLst>
          </p:cNvPr>
          <p:cNvSpPr txBox="1"/>
          <p:nvPr/>
        </p:nvSpPr>
        <p:spPr>
          <a:xfrm>
            <a:off x="9961474" y="3617572"/>
            <a:ext cx="2079345" cy="215444"/>
          </a:xfrm>
          <a:prstGeom prst="rect">
            <a:avLst/>
          </a:prstGeom>
          <a:noFill/>
        </p:spPr>
        <p:txBody>
          <a:bodyPr wrap="square">
            <a:spAutoFit/>
          </a:bodyPr>
          <a:lstStyle/>
          <a:p>
            <a:r>
              <a:rPr lang="en-IN" sz="800" i="1" dirty="0">
                <a:latin typeface="+mj-lt"/>
                <a:hlinkClick r:id="rId6"/>
              </a:rPr>
              <a:t>https://doi.org/10.1016/j.lansea.2023.100155</a:t>
            </a:r>
            <a:endParaRPr lang="en-IN" sz="800" i="1" dirty="0">
              <a:latin typeface="+mj-lt"/>
            </a:endParaRPr>
          </a:p>
        </p:txBody>
      </p:sp>
      <p:sp>
        <p:nvSpPr>
          <p:cNvPr id="7" name="TextBox 6">
            <a:extLst>
              <a:ext uri="{FF2B5EF4-FFF2-40B4-BE49-F238E27FC236}">
                <a16:creationId xmlns:a16="http://schemas.microsoft.com/office/drawing/2014/main" id="{6320654A-1405-BD20-06C0-58E5B71CD5F5}"/>
              </a:ext>
            </a:extLst>
          </p:cNvPr>
          <p:cNvSpPr txBox="1"/>
          <p:nvPr/>
        </p:nvSpPr>
        <p:spPr>
          <a:xfrm>
            <a:off x="9900458" y="6164033"/>
            <a:ext cx="2140361" cy="215444"/>
          </a:xfrm>
          <a:prstGeom prst="rect">
            <a:avLst/>
          </a:prstGeom>
          <a:noFill/>
        </p:spPr>
        <p:txBody>
          <a:bodyPr wrap="square">
            <a:spAutoFit/>
          </a:bodyPr>
          <a:lstStyle/>
          <a:p>
            <a:r>
              <a:rPr lang="en-IN" sz="800" b="0" i="1" u="none" strike="noStrike" dirty="0">
                <a:effectLst/>
                <a:latin typeface="+mj-lt"/>
                <a:hlinkClick r:id="rId7" tooltip="Persistent link using digital object identifier"/>
              </a:rPr>
              <a:t>https://doi.org/10.1016/j.lansea.2024.100358</a:t>
            </a:r>
            <a:r>
              <a:rPr lang="en-GB" sz="800" b="0" i="1" dirty="0">
                <a:solidFill>
                  <a:srgbClr val="2E2E2E"/>
                </a:solidFill>
                <a:effectLst/>
                <a:latin typeface="+mj-lt"/>
                <a:hlinkClick r:id="rId7" tooltip="Persistent link using digital object identifier"/>
              </a:rPr>
              <a:t> </a:t>
            </a:r>
            <a:endParaRPr lang="en-IN" sz="800" i="1" dirty="0">
              <a:latin typeface="+mj-lt"/>
            </a:endParaRPr>
          </a:p>
        </p:txBody>
      </p:sp>
    </p:spTree>
    <p:extLst>
      <p:ext uri="{BB962C8B-B14F-4D97-AF65-F5344CB8AC3E}">
        <p14:creationId xmlns:p14="http://schemas.microsoft.com/office/powerpoint/2010/main" val="320429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05399-9D2C-7DCD-4673-207ACDD469B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46CC586B-A7BA-7E62-A93B-D5D87E9F643A}"/>
              </a:ext>
            </a:extLst>
          </p:cNvPr>
          <p:cNvSpPr>
            <a:spLocks noGrp="1"/>
          </p:cNvSpPr>
          <p:nvPr>
            <p:ph type="ftr" sz="quarter" idx="11"/>
          </p:nvPr>
        </p:nvSpPr>
        <p:spPr>
          <a:xfrm>
            <a:off x="435429" y="6459785"/>
            <a:ext cx="3141785" cy="365125"/>
          </a:xfrm>
        </p:spPr>
        <p:txBody>
          <a:bodyPr vert="horz" lIns="91440" tIns="45720" rIns="91440" bIns="45720" rtlCol="0">
            <a:normAutofit/>
          </a:bodyPr>
          <a:lstStyle/>
          <a:p>
            <a:pPr algn="l">
              <a:spcAft>
                <a:spcPts val="600"/>
              </a:spcAft>
            </a:pPr>
            <a:r>
              <a:rPr lang="en-GB" kern="1200" cap="all" baseline="0" dirty="0">
                <a:solidFill>
                  <a:schemeClr val="bg1"/>
                </a:solidFill>
                <a:latin typeface="+mj-lt"/>
                <a:ea typeface="+mn-ea"/>
                <a:cs typeface="+mn-cs"/>
              </a:rPr>
              <a:t>One Nation, Two Maps: SDG Accountability in India</a:t>
            </a:r>
            <a:endParaRPr lang="en-US" kern="1200" cap="all" baseline="0" dirty="0">
              <a:solidFill>
                <a:schemeClr val="bg1"/>
              </a:solidFill>
              <a:latin typeface="+mj-lt"/>
              <a:ea typeface="+mn-ea"/>
              <a:cs typeface="+mn-cs"/>
            </a:endParaRPr>
          </a:p>
        </p:txBody>
      </p:sp>
      <p:pic>
        <p:nvPicPr>
          <p:cNvPr id="2" name="Picture 2" descr="Goal 1: No Poverty - The Global Goals">
            <a:extLst>
              <a:ext uri="{FF2B5EF4-FFF2-40B4-BE49-F238E27FC236}">
                <a16:creationId xmlns:a16="http://schemas.microsoft.com/office/drawing/2014/main" id="{6A9BF591-55A1-346E-72D4-B20438668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72" y="1914926"/>
            <a:ext cx="1319455" cy="13215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descr="SDG2: Zero Hunger - KISS Deemed to be University">
            <a:extLst>
              <a:ext uri="{FF2B5EF4-FFF2-40B4-BE49-F238E27FC236}">
                <a16:creationId xmlns:a16="http://schemas.microsoft.com/office/drawing/2014/main" id="{C8970A8D-0D10-990A-0C01-370008DC5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1377" y="1914925"/>
            <a:ext cx="1319455" cy="13194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descr="SDG3: Good Health and Well Being - KISS Deemed to be University">
            <a:extLst>
              <a:ext uri="{FF2B5EF4-FFF2-40B4-BE49-F238E27FC236}">
                <a16:creationId xmlns:a16="http://schemas.microsoft.com/office/drawing/2014/main" id="{54F70EEC-A97F-0932-5743-9527E9A73F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607" y="1914925"/>
            <a:ext cx="1319455" cy="13194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Goal 5: Gender equality - The Global Goals">
            <a:extLst>
              <a:ext uri="{FF2B5EF4-FFF2-40B4-BE49-F238E27FC236}">
                <a16:creationId xmlns:a16="http://schemas.microsoft.com/office/drawing/2014/main" id="{C662DD3C-6091-07C6-31FB-95496F4343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7809" y="1899463"/>
            <a:ext cx="1315918" cy="13159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SDG6: Clean Water and Sanitation - KISS Deemed to be University">
            <a:extLst>
              <a:ext uri="{FF2B5EF4-FFF2-40B4-BE49-F238E27FC236}">
                <a16:creationId xmlns:a16="http://schemas.microsoft.com/office/drawing/2014/main" id="{81DD1780-1AA8-4934-DC74-CF44D82D5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0039" y="1899463"/>
            <a:ext cx="1315918" cy="13159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4" descr="Goal 7: Affordable and Clean Energy | UNEP - UN Environment Programme">
            <a:extLst>
              <a:ext uri="{FF2B5EF4-FFF2-40B4-BE49-F238E27FC236}">
                <a16:creationId xmlns:a16="http://schemas.microsoft.com/office/drawing/2014/main" id="{6B6BACF6-53D2-5B6C-CA0E-5A7D30EA1E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8898" y="1856839"/>
            <a:ext cx="1377541" cy="13775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SDG8: Decent Work and Economic Growth - KISS Deemed to be University">
            <a:extLst>
              <a:ext uri="{FF2B5EF4-FFF2-40B4-BE49-F238E27FC236}">
                <a16:creationId xmlns:a16="http://schemas.microsoft.com/office/drawing/2014/main" id="{F9DDBC2C-68EA-4329-4455-9D3B446DB5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1708" y="4393805"/>
            <a:ext cx="1219321" cy="1219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2" descr="Helping Hand International">
            <a:extLst>
              <a:ext uri="{FF2B5EF4-FFF2-40B4-BE49-F238E27FC236}">
                <a16:creationId xmlns:a16="http://schemas.microsoft.com/office/drawing/2014/main" id="{C0E1DB20-BEA4-AEC8-B20E-5C8CD84FBC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7260" y="4393805"/>
            <a:ext cx="1219321" cy="12193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976092A-C684-4412-2364-722030E2C9D0}"/>
              </a:ext>
            </a:extLst>
          </p:cNvPr>
          <p:cNvSpPr txBox="1"/>
          <p:nvPr/>
        </p:nvSpPr>
        <p:spPr>
          <a:xfrm>
            <a:off x="1202131" y="523095"/>
            <a:ext cx="9787738" cy="1815882"/>
          </a:xfrm>
          <a:prstGeom prst="rect">
            <a:avLst/>
          </a:prstGeom>
          <a:noFill/>
        </p:spPr>
        <p:txBody>
          <a:bodyPr wrap="square" rtlCol="0">
            <a:spAutoFit/>
          </a:bodyPr>
          <a:lstStyle/>
          <a:p>
            <a:pPr algn="ctr"/>
            <a:r>
              <a:rPr lang="en-IN" sz="2800" b="1" dirty="0">
                <a:latin typeface="+mj-lt"/>
                <a:ea typeface="Cambria Math" panose="02040503050406030204" pitchFamily="18" charset="0"/>
              </a:rPr>
              <a:t>Administrative(District) vs. Political (PC) Lens on</a:t>
            </a:r>
          </a:p>
          <a:p>
            <a:pPr algn="ctr"/>
            <a:r>
              <a:rPr lang="en-IN" sz="2800" b="1" dirty="0">
                <a:latin typeface="+mj-lt"/>
                <a:ea typeface="Cambria Math" panose="02040503050406030204" pitchFamily="18" charset="0"/>
              </a:rPr>
              <a:t>9 SDGs, 12 Indicators </a:t>
            </a:r>
          </a:p>
          <a:p>
            <a:pPr algn="ctr"/>
            <a:endParaRPr lang="en-IN" sz="2800" b="1" dirty="0">
              <a:latin typeface="+mj-lt"/>
              <a:ea typeface="Cambria Math" panose="02040503050406030204" pitchFamily="18" charset="0"/>
            </a:endParaRPr>
          </a:p>
          <a:p>
            <a:pPr algn="ctr"/>
            <a:endParaRPr lang="en-IN" sz="2800" b="1" dirty="0">
              <a:latin typeface="+mj-lt"/>
              <a:ea typeface="Cambria Math" panose="02040503050406030204" pitchFamily="18" charset="0"/>
            </a:endParaRPr>
          </a:p>
        </p:txBody>
      </p:sp>
      <p:sp>
        <p:nvSpPr>
          <p:cNvPr id="14" name="TextBox 13">
            <a:extLst>
              <a:ext uri="{FF2B5EF4-FFF2-40B4-BE49-F238E27FC236}">
                <a16:creationId xmlns:a16="http://schemas.microsoft.com/office/drawing/2014/main" id="{243BBA80-BF91-CBBF-8A2C-49B89B0F48BA}"/>
              </a:ext>
            </a:extLst>
          </p:cNvPr>
          <p:cNvSpPr txBox="1"/>
          <p:nvPr/>
        </p:nvSpPr>
        <p:spPr>
          <a:xfrm>
            <a:off x="1331366" y="3429000"/>
            <a:ext cx="1741018" cy="253916"/>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Access to Basic Services</a:t>
            </a:r>
          </a:p>
        </p:txBody>
      </p:sp>
      <p:sp>
        <p:nvSpPr>
          <p:cNvPr id="15" name="TextBox 14">
            <a:extLst>
              <a:ext uri="{FF2B5EF4-FFF2-40B4-BE49-F238E27FC236}">
                <a16:creationId xmlns:a16="http://schemas.microsoft.com/office/drawing/2014/main" id="{9D546A90-FAA0-DAE9-60C7-4D1941276930}"/>
              </a:ext>
            </a:extLst>
          </p:cNvPr>
          <p:cNvSpPr txBox="1"/>
          <p:nvPr/>
        </p:nvSpPr>
        <p:spPr>
          <a:xfrm>
            <a:off x="3224784" y="3454442"/>
            <a:ext cx="1741018" cy="738664"/>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Stunting in Children</a:t>
            </a:r>
          </a:p>
          <a:p>
            <a:pPr marL="171450" indent="-171450">
              <a:buFont typeface="Arial" panose="020B0604020202020204" pitchFamily="34" charset="0"/>
              <a:buChar char="•"/>
            </a:pPr>
            <a:r>
              <a:rPr lang="en-IN" sz="1050" b="1" dirty="0">
                <a:latin typeface="+mj-lt"/>
                <a:ea typeface="Cambria Math" panose="02040503050406030204" pitchFamily="18" charset="0"/>
              </a:rPr>
              <a:t>Wasting and Overweight in Children</a:t>
            </a:r>
          </a:p>
          <a:p>
            <a:pPr marL="171450" indent="-171450">
              <a:buFont typeface="Arial" panose="020B0604020202020204" pitchFamily="34" charset="0"/>
              <a:buChar char="•"/>
            </a:pPr>
            <a:r>
              <a:rPr lang="en-IN" sz="1050" b="1" dirty="0">
                <a:latin typeface="+mj-lt"/>
                <a:ea typeface="Cambria Math" panose="02040503050406030204" pitchFamily="18" charset="0"/>
              </a:rPr>
              <a:t>Anaemia (Women)</a:t>
            </a:r>
          </a:p>
        </p:txBody>
      </p:sp>
      <p:sp>
        <p:nvSpPr>
          <p:cNvPr id="16" name="TextBox 15">
            <a:extLst>
              <a:ext uri="{FF2B5EF4-FFF2-40B4-BE49-F238E27FC236}">
                <a16:creationId xmlns:a16="http://schemas.microsoft.com/office/drawing/2014/main" id="{15F2237B-917C-2A24-559D-FCA6FDBACDB0}"/>
              </a:ext>
            </a:extLst>
          </p:cNvPr>
          <p:cNvSpPr txBox="1"/>
          <p:nvPr/>
        </p:nvSpPr>
        <p:spPr>
          <a:xfrm>
            <a:off x="4891368" y="3448794"/>
            <a:ext cx="1741018" cy="738664"/>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Teenage Pregnancy</a:t>
            </a:r>
          </a:p>
          <a:p>
            <a:pPr lvl="1"/>
            <a:r>
              <a:rPr lang="en-IN" sz="1050" b="1" dirty="0">
                <a:latin typeface="+mj-lt"/>
                <a:ea typeface="Cambria Math" panose="02040503050406030204" pitchFamily="18" charset="0"/>
              </a:rPr>
              <a:t>( 15 to 19 )</a:t>
            </a:r>
          </a:p>
          <a:p>
            <a:pPr marL="171450" indent="-171450">
              <a:buFont typeface="Arial" panose="020B0604020202020204" pitchFamily="34" charset="0"/>
              <a:buChar char="•"/>
            </a:pPr>
            <a:r>
              <a:rPr lang="en-IN" sz="1050" b="1" dirty="0">
                <a:latin typeface="+mj-lt"/>
                <a:ea typeface="Cambria Math" panose="02040503050406030204" pitchFamily="18" charset="0"/>
              </a:rPr>
              <a:t>Tobacco Use (Men)</a:t>
            </a:r>
          </a:p>
          <a:p>
            <a:pPr marL="171450" indent="-171450">
              <a:buFont typeface="Arial" panose="020B0604020202020204" pitchFamily="34" charset="0"/>
              <a:buChar char="•"/>
            </a:pPr>
            <a:endParaRPr lang="en-IN" sz="1050" b="1" dirty="0">
              <a:latin typeface="+mj-lt"/>
              <a:ea typeface="Cambria Math" panose="02040503050406030204" pitchFamily="18" charset="0"/>
            </a:endParaRPr>
          </a:p>
        </p:txBody>
      </p:sp>
      <p:sp>
        <p:nvSpPr>
          <p:cNvPr id="17" name="TextBox 16">
            <a:extLst>
              <a:ext uri="{FF2B5EF4-FFF2-40B4-BE49-F238E27FC236}">
                <a16:creationId xmlns:a16="http://schemas.microsoft.com/office/drawing/2014/main" id="{01ACFAEB-D08C-4FB2-90CC-D5CF29D15B64}"/>
              </a:ext>
            </a:extLst>
          </p:cNvPr>
          <p:cNvSpPr txBox="1"/>
          <p:nvPr/>
        </p:nvSpPr>
        <p:spPr>
          <a:xfrm>
            <a:off x="6535258" y="3423719"/>
            <a:ext cx="1916112" cy="577081"/>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Partner Violence </a:t>
            </a:r>
          </a:p>
          <a:p>
            <a:r>
              <a:rPr lang="en-IN" sz="1050" b="1" dirty="0">
                <a:latin typeface="+mj-lt"/>
                <a:ea typeface="Cambria Math" panose="02040503050406030204" pitchFamily="18" charset="0"/>
              </a:rPr>
              <a:t>	(Physical or Sexual)</a:t>
            </a:r>
          </a:p>
          <a:p>
            <a:pPr marL="171450" indent="-171450">
              <a:buFont typeface="Arial" panose="020B0604020202020204" pitchFamily="34" charset="0"/>
              <a:buChar char="•"/>
            </a:pPr>
            <a:r>
              <a:rPr lang="en-IN" sz="1050" b="1" dirty="0">
                <a:latin typeface="+mj-lt"/>
                <a:ea typeface="Cambria Math" panose="02040503050406030204" pitchFamily="18" charset="0"/>
              </a:rPr>
              <a:t>Child Marriage Girl ( &lt;15 )</a:t>
            </a:r>
          </a:p>
        </p:txBody>
      </p:sp>
      <p:sp>
        <p:nvSpPr>
          <p:cNvPr id="18" name="TextBox 17">
            <a:extLst>
              <a:ext uri="{FF2B5EF4-FFF2-40B4-BE49-F238E27FC236}">
                <a16:creationId xmlns:a16="http://schemas.microsoft.com/office/drawing/2014/main" id="{6D75C854-E6CE-279F-BCB2-36EF768710DF}"/>
              </a:ext>
            </a:extLst>
          </p:cNvPr>
          <p:cNvSpPr txBox="1"/>
          <p:nvPr/>
        </p:nvSpPr>
        <p:spPr>
          <a:xfrm>
            <a:off x="8354242" y="3429000"/>
            <a:ext cx="1741018" cy="253916"/>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Improved Water</a:t>
            </a:r>
          </a:p>
        </p:txBody>
      </p:sp>
      <p:sp>
        <p:nvSpPr>
          <p:cNvPr id="19" name="TextBox 18">
            <a:extLst>
              <a:ext uri="{FF2B5EF4-FFF2-40B4-BE49-F238E27FC236}">
                <a16:creationId xmlns:a16="http://schemas.microsoft.com/office/drawing/2014/main" id="{8BD8E2FD-EBC9-2FA9-C540-042A35ECD065}"/>
              </a:ext>
            </a:extLst>
          </p:cNvPr>
          <p:cNvSpPr txBox="1"/>
          <p:nvPr/>
        </p:nvSpPr>
        <p:spPr>
          <a:xfrm>
            <a:off x="9868425" y="3429000"/>
            <a:ext cx="1741018" cy="253916"/>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Clean Fuel for Cooking</a:t>
            </a:r>
          </a:p>
        </p:txBody>
      </p:sp>
      <p:sp>
        <p:nvSpPr>
          <p:cNvPr id="20" name="TextBox 19">
            <a:extLst>
              <a:ext uri="{FF2B5EF4-FFF2-40B4-BE49-F238E27FC236}">
                <a16:creationId xmlns:a16="http://schemas.microsoft.com/office/drawing/2014/main" id="{B26E5E21-1C70-F755-3933-90724EAC100D}"/>
              </a:ext>
            </a:extLst>
          </p:cNvPr>
          <p:cNvSpPr txBox="1"/>
          <p:nvPr/>
        </p:nvSpPr>
        <p:spPr>
          <a:xfrm>
            <a:off x="4095292" y="5700864"/>
            <a:ext cx="1888541" cy="253916"/>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Bank Account for Women</a:t>
            </a:r>
          </a:p>
        </p:txBody>
      </p:sp>
      <p:sp>
        <p:nvSpPr>
          <p:cNvPr id="21" name="TextBox 20">
            <a:extLst>
              <a:ext uri="{FF2B5EF4-FFF2-40B4-BE49-F238E27FC236}">
                <a16:creationId xmlns:a16="http://schemas.microsoft.com/office/drawing/2014/main" id="{EF7C689B-74FA-67D6-9157-26609F354B2F}"/>
              </a:ext>
            </a:extLst>
          </p:cNvPr>
          <p:cNvSpPr txBox="1"/>
          <p:nvPr/>
        </p:nvSpPr>
        <p:spPr>
          <a:xfrm>
            <a:off x="7539529" y="5700864"/>
            <a:ext cx="1888541" cy="253916"/>
          </a:xfrm>
          <a:prstGeom prst="rect">
            <a:avLst/>
          </a:prstGeom>
          <a:noFill/>
        </p:spPr>
        <p:txBody>
          <a:bodyPr wrap="square" rtlCol="0">
            <a:spAutoFit/>
          </a:bodyPr>
          <a:lstStyle/>
          <a:p>
            <a:pPr marL="171450" indent="-171450">
              <a:buFont typeface="Arial" panose="020B0604020202020204" pitchFamily="34" charset="0"/>
              <a:buChar char="•"/>
            </a:pPr>
            <a:r>
              <a:rPr lang="en-IN" sz="1050" b="1" dirty="0">
                <a:latin typeface="+mj-lt"/>
                <a:ea typeface="Cambria Math" panose="02040503050406030204" pitchFamily="18" charset="0"/>
              </a:rPr>
              <a:t>Teenage Sexual Violence</a:t>
            </a:r>
          </a:p>
        </p:txBody>
      </p:sp>
      <p:pic>
        <p:nvPicPr>
          <p:cNvPr id="24" name="Picture 23">
            <a:extLst>
              <a:ext uri="{FF2B5EF4-FFF2-40B4-BE49-F238E27FC236}">
                <a16:creationId xmlns:a16="http://schemas.microsoft.com/office/drawing/2014/main" id="{45A43349-E040-7D0B-7CA4-7B3A67CD6D45}"/>
              </a:ext>
            </a:extLst>
          </p:cNvPr>
          <p:cNvPicPr>
            <a:picLocks noChangeAspect="1"/>
          </p:cNvPicPr>
          <p:nvPr/>
        </p:nvPicPr>
        <p:blipFill>
          <a:blip r:embed="rId11"/>
          <a:stretch>
            <a:fillRect/>
          </a:stretch>
        </p:blipFill>
        <p:spPr>
          <a:xfrm>
            <a:off x="348408" y="459132"/>
            <a:ext cx="1121564" cy="1100349"/>
          </a:xfrm>
          <a:prstGeom prst="rect">
            <a:avLst/>
          </a:prstGeom>
        </p:spPr>
      </p:pic>
      <p:sp>
        <p:nvSpPr>
          <p:cNvPr id="30" name="Slide Number Placeholder 29">
            <a:extLst>
              <a:ext uri="{FF2B5EF4-FFF2-40B4-BE49-F238E27FC236}">
                <a16:creationId xmlns:a16="http://schemas.microsoft.com/office/drawing/2014/main" id="{4EEC817B-9E49-1B18-279F-C8E94D5A5307}"/>
              </a:ext>
            </a:extLst>
          </p:cNvPr>
          <p:cNvSpPr>
            <a:spLocks noGrp="1"/>
          </p:cNvSpPr>
          <p:nvPr>
            <p:ph type="sldNum" sz="quarter" idx="12"/>
          </p:nvPr>
        </p:nvSpPr>
        <p:spPr/>
        <p:txBody>
          <a:bodyPr/>
          <a:lstStyle/>
          <a:p>
            <a:fld id="{6EBA8149-75C9-4114-A48F-B4823580152A}" type="slidenum">
              <a:rPr lang="en-IN" smtClean="0">
                <a:solidFill>
                  <a:schemeClr val="bg1"/>
                </a:solidFill>
                <a:latin typeface="+mj-lt"/>
              </a:rPr>
              <a:t>4</a:t>
            </a:fld>
            <a:endParaRPr lang="en-IN" dirty="0">
              <a:solidFill>
                <a:schemeClr val="bg1"/>
              </a:solidFill>
              <a:latin typeface="+mj-lt"/>
            </a:endParaRPr>
          </a:p>
        </p:txBody>
      </p:sp>
      <p:sp>
        <p:nvSpPr>
          <p:cNvPr id="8" name="TextBox 7">
            <a:extLst>
              <a:ext uri="{FF2B5EF4-FFF2-40B4-BE49-F238E27FC236}">
                <a16:creationId xmlns:a16="http://schemas.microsoft.com/office/drawing/2014/main" id="{0E45AD23-F794-783F-B0B8-F73242A4D6DA}"/>
              </a:ext>
            </a:extLst>
          </p:cNvPr>
          <p:cNvSpPr txBox="1"/>
          <p:nvPr/>
        </p:nvSpPr>
        <p:spPr>
          <a:xfrm>
            <a:off x="9934881" y="6011249"/>
            <a:ext cx="2109976" cy="215444"/>
          </a:xfrm>
          <a:prstGeom prst="rect">
            <a:avLst/>
          </a:prstGeom>
          <a:noFill/>
        </p:spPr>
        <p:txBody>
          <a:bodyPr wrap="square" rtlCol="0">
            <a:spAutoFit/>
          </a:bodyPr>
          <a:lstStyle/>
          <a:p>
            <a:r>
              <a:rPr lang="en-IN" sz="800" i="1" dirty="0">
                <a:latin typeface="+mj-lt"/>
              </a:rPr>
              <a:t>Ref: </a:t>
            </a:r>
            <a:r>
              <a:rPr lang="en-IN" sz="800" i="1" dirty="0">
                <a:latin typeface="+mj-lt"/>
                <a:hlinkClick r:id="rId12"/>
              </a:rPr>
              <a:t>https://knowsdgs.jrc.ec.europa.eu/</a:t>
            </a:r>
            <a:endParaRPr lang="en-IN" sz="800" i="1" dirty="0">
              <a:latin typeface="+mj-lt"/>
            </a:endParaRPr>
          </a:p>
        </p:txBody>
      </p:sp>
    </p:spTree>
    <p:extLst>
      <p:ext uri="{BB962C8B-B14F-4D97-AF65-F5344CB8AC3E}">
        <p14:creationId xmlns:p14="http://schemas.microsoft.com/office/powerpoint/2010/main" val="303484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51B93-CB51-84C2-8541-4BD8398C2803}"/>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D2562372-E82F-7AFE-66CE-A8189B3DE1AB}"/>
              </a:ext>
            </a:extLst>
          </p:cNvPr>
          <p:cNvSpPr txBox="1"/>
          <p:nvPr/>
        </p:nvSpPr>
        <p:spPr>
          <a:xfrm>
            <a:off x="-1354965" y="1791263"/>
            <a:ext cx="6097218" cy="4216539"/>
          </a:xfrm>
          <a:prstGeom prst="rect">
            <a:avLst/>
          </a:prstGeom>
          <a:noFill/>
        </p:spPr>
        <p:txBody>
          <a:bodyPr wrap="square">
            <a:spAutoFit/>
          </a:bodyPr>
          <a:lstStyle/>
          <a:p>
            <a:pPr algn="ctr"/>
            <a:r>
              <a:rPr lang="en-IN" sz="1800" b="1" dirty="0">
                <a:latin typeface="+mj-lt"/>
                <a:ea typeface="Cambria Math" panose="02040503050406030204" pitchFamily="18" charset="0"/>
              </a:rPr>
              <a:t>Metadata</a:t>
            </a:r>
          </a:p>
          <a:p>
            <a:pPr algn="ctr"/>
            <a:endParaRPr lang="en-IN" sz="1800" b="1" dirty="0">
              <a:latin typeface="+mj-lt"/>
              <a:ea typeface="Cambria Math" panose="02040503050406030204" pitchFamily="18" charset="0"/>
            </a:endParaRPr>
          </a:p>
          <a:p>
            <a:pPr marL="285750" indent="-285750" algn="ctr">
              <a:buFont typeface="Arial" panose="020B0604020202020204" pitchFamily="34" charset="0"/>
              <a:buChar char="•"/>
            </a:pPr>
            <a:r>
              <a:rPr lang="en-IN" sz="1400" b="1" dirty="0">
                <a:latin typeface="+mj-lt"/>
                <a:ea typeface="Cambria Math" panose="02040503050406030204" pitchFamily="18" charset="0"/>
              </a:rPr>
              <a:t>SDG Status</a:t>
            </a: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algn="ctr"/>
            <a:endParaRPr lang="en-IN" sz="1400" b="1" dirty="0">
              <a:latin typeface="+mj-lt"/>
              <a:ea typeface="Cambria Math" panose="02040503050406030204" pitchFamily="18" charset="0"/>
            </a:endParaRPr>
          </a:p>
          <a:p>
            <a:pPr marL="285750" indent="-285750" algn="ctr">
              <a:buFont typeface="Arial" panose="020B0604020202020204" pitchFamily="34" charset="0"/>
              <a:buChar char="•"/>
            </a:pPr>
            <a:r>
              <a:rPr lang="en-IN" sz="1400" b="1" dirty="0">
                <a:latin typeface="+mj-lt"/>
                <a:ea typeface="Cambria Math" panose="02040503050406030204" pitchFamily="18" charset="0"/>
              </a:rPr>
              <a:t>Source Fields</a:t>
            </a:r>
          </a:p>
          <a:p>
            <a:pPr algn="ctr"/>
            <a:endParaRPr lang="en-IN" sz="1800" b="1" dirty="0">
              <a:latin typeface="+mj-lt"/>
              <a:ea typeface="Cambria Math" panose="02040503050406030204" pitchFamily="18" charset="0"/>
            </a:endParaRPr>
          </a:p>
          <a:p>
            <a:pPr algn="ctr"/>
            <a:endParaRPr lang="en-IN" sz="1800" b="1" dirty="0">
              <a:latin typeface="+mj-lt"/>
              <a:ea typeface="Cambria Math" panose="02040503050406030204" pitchFamily="18" charset="0"/>
            </a:endParaRPr>
          </a:p>
        </p:txBody>
      </p:sp>
      <p:sp>
        <p:nvSpPr>
          <p:cNvPr id="5" name="Footer Placeholder 4">
            <a:extLst>
              <a:ext uri="{FF2B5EF4-FFF2-40B4-BE49-F238E27FC236}">
                <a16:creationId xmlns:a16="http://schemas.microsoft.com/office/drawing/2014/main" id="{29A3F58D-CEC1-8C4B-3BE5-470F3F11CDA7}"/>
              </a:ext>
            </a:extLst>
          </p:cNvPr>
          <p:cNvSpPr>
            <a:spLocks noGrp="1"/>
          </p:cNvSpPr>
          <p:nvPr>
            <p:ph type="ftr" sz="quarter" idx="11"/>
          </p:nvPr>
        </p:nvSpPr>
        <p:spPr>
          <a:xfrm>
            <a:off x="435429" y="6459785"/>
            <a:ext cx="3141785" cy="365125"/>
          </a:xfrm>
        </p:spPr>
        <p:txBody>
          <a:bodyPr vert="horz" lIns="91440" tIns="45720" rIns="91440" bIns="45720" rtlCol="0">
            <a:normAutofit/>
          </a:bodyPr>
          <a:lstStyle/>
          <a:p>
            <a:pPr algn="l">
              <a:spcAft>
                <a:spcPts val="600"/>
              </a:spcAft>
            </a:pPr>
            <a:r>
              <a:rPr lang="en-GB" kern="1200" cap="all" baseline="0" dirty="0">
                <a:solidFill>
                  <a:schemeClr val="bg1"/>
                </a:solidFill>
                <a:latin typeface="+mj-lt"/>
              </a:rPr>
              <a:t>One Nation, Two Maps: SDG Accountability in India</a:t>
            </a:r>
            <a:endParaRPr lang="en-US" kern="1200" cap="all" baseline="0" dirty="0">
              <a:solidFill>
                <a:schemeClr val="bg1"/>
              </a:solidFill>
              <a:latin typeface="+mj-lt"/>
            </a:endParaRPr>
          </a:p>
        </p:txBody>
      </p:sp>
      <p:pic>
        <p:nvPicPr>
          <p:cNvPr id="24" name="Picture 23">
            <a:extLst>
              <a:ext uri="{FF2B5EF4-FFF2-40B4-BE49-F238E27FC236}">
                <a16:creationId xmlns:a16="http://schemas.microsoft.com/office/drawing/2014/main" id="{801277B8-A362-146C-4776-8FDF69434F00}"/>
              </a:ext>
            </a:extLst>
          </p:cNvPr>
          <p:cNvPicPr>
            <a:picLocks noChangeAspect="1"/>
          </p:cNvPicPr>
          <p:nvPr/>
        </p:nvPicPr>
        <p:blipFill>
          <a:blip r:embed="rId3"/>
          <a:stretch>
            <a:fillRect/>
          </a:stretch>
        </p:blipFill>
        <p:spPr>
          <a:xfrm>
            <a:off x="348408" y="459132"/>
            <a:ext cx="1121564" cy="1100349"/>
          </a:xfrm>
          <a:prstGeom prst="rect">
            <a:avLst/>
          </a:prstGeom>
        </p:spPr>
      </p:pic>
      <p:pic>
        <p:nvPicPr>
          <p:cNvPr id="9" name="Picture 8">
            <a:extLst>
              <a:ext uri="{FF2B5EF4-FFF2-40B4-BE49-F238E27FC236}">
                <a16:creationId xmlns:a16="http://schemas.microsoft.com/office/drawing/2014/main" id="{C14EC574-23F6-872F-B549-09D3101CEF84}"/>
              </a:ext>
            </a:extLst>
          </p:cNvPr>
          <p:cNvPicPr>
            <a:picLocks noChangeAspect="1"/>
          </p:cNvPicPr>
          <p:nvPr/>
        </p:nvPicPr>
        <p:blipFill>
          <a:blip r:embed="rId4"/>
          <a:stretch>
            <a:fillRect/>
          </a:stretch>
        </p:blipFill>
        <p:spPr>
          <a:xfrm>
            <a:off x="1267635" y="2741441"/>
            <a:ext cx="1800476" cy="1066949"/>
          </a:xfrm>
          <a:prstGeom prst="rect">
            <a:avLst/>
          </a:prstGeom>
        </p:spPr>
      </p:pic>
      <p:sp>
        <p:nvSpPr>
          <p:cNvPr id="23" name="TextBox 22">
            <a:extLst>
              <a:ext uri="{FF2B5EF4-FFF2-40B4-BE49-F238E27FC236}">
                <a16:creationId xmlns:a16="http://schemas.microsoft.com/office/drawing/2014/main" id="{9A7F1559-553D-FE9E-0A5C-7F4FC6408472}"/>
              </a:ext>
            </a:extLst>
          </p:cNvPr>
          <p:cNvSpPr txBox="1"/>
          <p:nvPr/>
        </p:nvSpPr>
        <p:spPr>
          <a:xfrm>
            <a:off x="3869504" y="2367821"/>
            <a:ext cx="7893338" cy="3600986"/>
          </a:xfrm>
          <a:prstGeom prst="rect">
            <a:avLst/>
          </a:prstGeom>
          <a:noFill/>
        </p:spPr>
        <p:txBody>
          <a:bodyPr wrap="square">
            <a:spAutoFit/>
          </a:bodyPr>
          <a:lstStyle/>
          <a:p>
            <a:pPr algn="l"/>
            <a:r>
              <a:rPr lang="en-GB" sz="1200" b="1" i="0" u="none" strike="noStrike" baseline="0" dirty="0">
                <a:latin typeface="+mj-lt"/>
                <a:ea typeface="Cambria Math" panose="02040503050406030204" pitchFamily="18" charset="0"/>
              </a:rPr>
              <a:t>Achieved</a:t>
            </a:r>
            <a:r>
              <a:rPr lang="en-GB" sz="1200" b="0" i="0" u="none" strike="noStrike" baseline="0" dirty="0">
                <a:latin typeface="+mj-lt"/>
                <a:ea typeface="Cambria Math" panose="02040503050406030204" pitchFamily="18" charset="0"/>
              </a:rPr>
              <a:t>: These constitute districts/PCs that have already met the SDG target by 2021. The Achieved status can be </a:t>
            </a:r>
            <a:r>
              <a:rPr lang="en-IN" sz="1200" b="0" i="0" u="none" strike="noStrike" baseline="0" dirty="0">
                <a:latin typeface="+mj-lt"/>
                <a:ea typeface="Cambria Math" panose="02040503050406030204" pitchFamily="18" charset="0"/>
              </a:rPr>
              <a:t>categorized into two types:</a:t>
            </a:r>
          </a:p>
          <a:p>
            <a:pPr marL="228600" indent="-228600" algn="l">
              <a:buFont typeface="+mj-lt"/>
              <a:buAutoNum type="arabicPeriod"/>
            </a:pPr>
            <a:r>
              <a:rPr lang="en-GB" sz="1200" b="1" i="0" u="none" strike="noStrike" baseline="0" dirty="0">
                <a:latin typeface="+mj-lt"/>
                <a:ea typeface="Cambria Math" panose="02040503050406030204" pitchFamily="18" charset="0"/>
              </a:rPr>
              <a:t>Achieved-I:</a:t>
            </a:r>
            <a:r>
              <a:rPr lang="en-GB" sz="1200" b="0" i="0" u="none" strike="noStrike" baseline="0" dirty="0">
                <a:latin typeface="+mj-lt"/>
                <a:ea typeface="Cambria Math" panose="02040503050406030204" pitchFamily="18" charset="0"/>
              </a:rPr>
              <a:t> districts/PCs that have already met the SDG target by 2021 and have either observed an improvement between 2016 and 2021 or a worsening small</a:t>
            </a:r>
            <a:r>
              <a:rPr lang="en-IN" sz="1200" dirty="0">
                <a:latin typeface="+mj-lt"/>
                <a:ea typeface="Cambria Math" panose="02040503050406030204" pitchFamily="18" charset="0"/>
              </a:rPr>
              <a:t> </a:t>
            </a:r>
            <a:r>
              <a:rPr lang="en-GB" sz="1200" b="0" i="0" u="none" strike="noStrike" baseline="0" dirty="0">
                <a:latin typeface="+mj-lt"/>
                <a:ea typeface="Cambria Math" panose="02040503050406030204" pitchFamily="18" charset="0"/>
              </a:rPr>
              <a:t>enough in magnitude between 2016 and 2021 such that they will still maintain their Achieved status by 2030.</a:t>
            </a:r>
          </a:p>
          <a:p>
            <a:pPr marL="228600" indent="-228600" algn="l">
              <a:buFont typeface="+mj-lt"/>
              <a:buAutoNum type="arabicPeriod"/>
            </a:pPr>
            <a:r>
              <a:rPr lang="en-GB" sz="1200" b="1" i="0" u="none" strike="noStrike" baseline="0" dirty="0">
                <a:latin typeface="+mj-lt"/>
                <a:ea typeface="Cambria Math" panose="02040503050406030204" pitchFamily="18" charset="0"/>
              </a:rPr>
              <a:t>Achieved-II: </a:t>
            </a:r>
            <a:r>
              <a:rPr lang="en-GB" sz="1200" b="0" i="0" u="none" strike="noStrike" baseline="0" dirty="0">
                <a:latin typeface="+mj-lt"/>
                <a:ea typeface="Cambria Math" panose="02040503050406030204" pitchFamily="18" charset="0"/>
              </a:rPr>
              <a:t>districts/PCs that have already met the SDG target by 2021 but have observed a worsening magnitude of change between 2016 and 2021. If this trend continues, the status of these districts as Achieved will be undone by 2030.</a:t>
            </a:r>
            <a:endParaRPr lang="en-IN" sz="1200" dirty="0">
              <a:latin typeface="+mj-lt"/>
              <a:ea typeface="Cambria Math" panose="02040503050406030204" pitchFamily="18" charset="0"/>
            </a:endParaRPr>
          </a:p>
          <a:p>
            <a:pPr algn="l"/>
            <a:endParaRPr lang="en-GB" sz="1200" b="0" i="0" u="none" strike="noStrike" baseline="0" dirty="0">
              <a:latin typeface="+mj-lt"/>
              <a:ea typeface="Cambria Math" panose="02040503050406030204" pitchFamily="18" charset="0"/>
            </a:endParaRPr>
          </a:p>
          <a:p>
            <a:pPr algn="l"/>
            <a:r>
              <a:rPr lang="en-GB" sz="1200" b="1" i="0" u="none" strike="noStrike" baseline="0" dirty="0">
                <a:latin typeface="+mj-lt"/>
                <a:ea typeface="Cambria Math" panose="02040503050406030204" pitchFamily="18" charset="0"/>
              </a:rPr>
              <a:t>On-Target: </a:t>
            </a:r>
            <a:r>
              <a:rPr lang="en-GB" sz="1200" b="0" i="0" u="none" strike="noStrike" baseline="0" dirty="0">
                <a:latin typeface="+mj-lt"/>
                <a:ea typeface="Cambria Math" panose="02040503050406030204" pitchFamily="18" charset="0"/>
              </a:rPr>
              <a:t>These constitute districts/PCs that have not met the SDG target by 2021 and have observed a magnitude of improvement between 2016 and 2021 sufficient to meet the target by 2030.</a:t>
            </a:r>
          </a:p>
          <a:p>
            <a:pPr algn="l"/>
            <a:r>
              <a:rPr lang="en-GB" sz="1200" b="1" i="0" u="none" strike="noStrike" baseline="0" dirty="0">
                <a:latin typeface="+mj-lt"/>
                <a:ea typeface="Cambria Math" panose="02040503050406030204" pitchFamily="18" charset="0"/>
              </a:rPr>
              <a:t>Off-Target: </a:t>
            </a:r>
            <a:r>
              <a:rPr lang="en-GB" sz="1200" b="0" i="0" u="none" strike="noStrike" baseline="0" dirty="0">
                <a:latin typeface="+mj-lt"/>
                <a:ea typeface="Cambria Math" panose="02040503050406030204" pitchFamily="18" charset="0"/>
              </a:rPr>
              <a:t>These constitute districts/PCs that have not met the SDG target by 2021 and either observed worsening</a:t>
            </a:r>
          </a:p>
          <a:p>
            <a:pPr algn="l"/>
            <a:r>
              <a:rPr lang="en-GB" sz="1200" b="0" i="0" u="none" strike="noStrike" baseline="0" dirty="0">
                <a:latin typeface="+mj-lt"/>
                <a:ea typeface="Cambria Math" panose="02040503050406030204" pitchFamily="18" charset="0"/>
              </a:rPr>
              <a:t>between 2016 and 2021 or observed an insufficient magnitude of improvement between 2016 and 2021. If these districts/PCs continue with either of these trends, they will not meet their targets by 2030.</a:t>
            </a:r>
          </a:p>
          <a:p>
            <a:pPr algn="l"/>
            <a:endParaRPr lang="en-GB" sz="1200" dirty="0">
              <a:latin typeface="+mj-lt"/>
              <a:ea typeface="Cambria Math" panose="02040503050406030204" pitchFamily="18" charset="0"/>
            </a:endParaRPr>
          </a:p>
          <a:p>
            <a:pPr algn="l"/>
            <a:endParaRPr lang="en-GB" sz="1200" dirty="0">
              <a:latin typeface="+mj-lt"/>
              <a:ea typeface="Cambria Math" panose="02040503050406030204" pitchFamily="18" charset="0"/>
            </a:endParaRPr>
          </a:p>
          <a:p>
            <a:pPr algn="l"/>
            <a:r>
              <a:rPr lang="en-GB" sz="1200" b="1" dirty="0">
                <a:latin typeface="+mj-lt"/>
                <a:ea typeface="Cambria Math" panose="02040503050406030204" pitchFamily="18" charset="0"/>
              </a:rPr>
              <a:t>State ABV: </a:t>
            </a:r>
            <a:r>
              <a:rPr lang="en-GB" sz="1200" dirty="0">
                <a:latin typeface="+mj-lt"/>
                <a:ea typeface="Cambria Math" panose="02040503050406030204" pitchFamily="18" charset="0"/>
              </a:rPr>
              <a:t>State Name Abbreviation (28 States &amp; 8 Union Territories)</a:t>
            </a:r>
          </a:p>
          <a:p>
            <a:pPr algn="l"/>
            <a:r>
              <a:rPr lang="en-GB" sz="1200" b="1" dirty="0">
                <a:latin typeface="+mj-lt"/>
                <a:ea typeface="Cambria Math" panose="02040503050406030204" pitchFamily="18" charset="0"/>
              </a:rPr>
              <a:t>AAC: </a:t>
            </a:r>
            <a:r>
              <a:rPr lang="en-GB" sz="1200" dirty="0">
                <a:latin typeface="+mj-lt"/>
                <a:ea typeface="Cambria Math" panose="02040503050406030204" pitchFamily="18" charset="0"/>
              </a:rPr>
              <a:t>Annual Absolute Change for each </a:t>
            </a:r>
            <a:r>
              <a:rPr lang="en-IN" sz="1200" dirty="0">
                <a:latin typeface="+mj-lt"/>
                <a:ea typeface="Cambria Math" panose="02040503050406030204" pitchFamily="18" charset="0"/>
              </a:rPr>
              <a:t>indicator</a:t>
            </a:r>
          </a:p>
          <a:p>
            <a:pPr algn="l"/>
            <a:r>
              <a:rPr lang="en-IN" sz="1200" b="1" dirty="0">
                <a:latin typeface="+mj-lt"/>
                <a:ea typeface="Cambria Math" panose="02040503050406030204" pitchFamily="18" charset="0"/>
              </a:rPr>
              <a:t>NFHS5: </a:t>
            </a:r>
            <a:r>
              <a:rPr lang="en-IN" sz="1200" dirty="0">
                <a:latin typeface="+mj-lt"/>
                <a:ea typeface="Cambria Math" panose="02040503050406030204" pitchFamily="18" charset="0"/>
              </a:rPr>
              <a:t>National Family Health Survey Projection as of 2021</a:t>
            </a:r>
          </a:p>
          <a:p>
            <a:pPr algn="l"/>
            <a:r>
              <a:rPr lang="en-IN" sz="1200" b="1" dirty="0">
                <a:latin typeface="+mj-lt"/>
                <a:ea typeface="Cambria Math" panose="02040503050406030204" pitchFamily="18" charset="0"/>
              </a:rPr>
              <a:t>NFHS4: </a:t>
            </a:r>
            <a:r>
              <a:rPr lang="en-IN" sz="1200" dirty="0">
                <a:latin typeface="+mj-lt"/>
                <a:ea typeface="Cambria Math" panose="02040503050406030204" pitchFamily="18" charset="0"/>
              </a:rPr>
              <a:t>National Family Health Survey Projection as of 2016</a:t>
            </a:r>
          </a:p>
        </p:txBody>
      </p:sp>
      <p:sp>
        <p:nvSpPr>
          <p:cNvPr id="30" name="TextBox 29">
            <a:extLst>
              <a:ext uri="{FF2B5EF4-FFF2-40B4-BE49-F238E27FC236}">
                <a16:creationId xmlns:a16="http://schemas.microsoft.com/office/drawing/2014/main" id="{BAE6737F-7371-FDE5-C3A9-5DD644A72184}"/>
              </a:ext>
            </a:extLst>
          </p:cNvPr>
          <p:cNvSpPr txBox="1"/>
          <p:nvPr/>
        </p:nvSpPr>
        <p:spPr>
          <a:xfrm>
            <a:off x="2262717" y="528268"/>
            <a:ext cx="7666565" cy="1815882"/>
          </a:xfrm>
          <a:prstGeom prst="rect">
            <a:avLst/>
          </a:prstGeom>
          <a:noFill/>
        </p:spPr>
        <p:txBody>
          <a:bodyPr wrap="square">
            <a:spAutoFit/>
          </a:bodyPr>
          <a:lstStyle/>
          <a:p>
            <a:pPr algn="ctr"/>
            <a:r>
              <a:rPr lang="en-IN" sz="2800" b="1" dirty="0">
                <a:latin typeface="+mj-lt"/>
                <a:ea typeface="Cambria Math" panose="02040503050406030204" pitchFamily="18" charset="0"/>
              </a:rPr>
              <a:t>Administrative(District) vs. Political (PC) Lens on</a:t>
            </a:r>
          </a:p>
          <a:p>
            <a:pPr algn="ctr"/>
            <a:r>
              <a:rPr lang="en-IN" sz="2800" b="1" dirty="0">
                <a:latin typeface="+mj-lt"/>
                <a:ea typeface="Cambria Math" panose="02040503050406030204" pitchFamily="18" charset="0"/>
              </a:rPr>
              <a:t>9 SDGs, 12 Indicators </a:t>
            </a:r>
          </a:p>
          <a:p>
            <a:pPr algn="ctr"/>
            <a:endParaRPr lang="en-IN" sz="2800" b="1" dirty="0">
              <a:latin typeface="+mj-lt"/>
              <a:ea typeface="Cambria Math" panose="02040503050406030204" pitchFamily="18" charset="0"/>
            </a:endParaRPr>
          </a:p>
          <a:p>
            <a:pPr algn="ctr"/>
            <a:endParaRPr lang="en-IN" sz="2800" b="1" dirty="0">
              <a:latin typeface="+mj-lt"/>
              <a:ea typeface="Cambria Math" panose="02040503050406030204" pitchFamily="18" charset="0"/>
            </a:endParaRPr>
          </a:p>
        </p:txBody>
      </p:sp>
      <p:pic>
        <p:nvPicPr>
          <p:cNvPr id="32" name="Picture 31">
            <a:extLst>
              <a:ext uri="{FF2B5EF4-FFF2-40B4-BE49-F238E27FC236}">
                <a16:creationId xmlns:a16="http://schemas.microsoft.com/office/drawing/2014/main" id="{D5EFA10B-3C88-0AD4-CE45-F5F8DD1F7030}"/>
              </a:ext>
            </a:extLst>
          </p:cNvPr>
          <p:cNvPicPr>
            <a:picLocks noChangeAspect="1"/>
          </p:cNvPicPr>
          <p:nvPr/>
        </p:nvPicPr>
        <p:blipFill>
          <a:blip r:embed="rId5"/>
          <a:stretch>
            <a:fillRect/>
          </a:stretch>
        </p:blipFill>
        <p:spPr>
          <a:xfrm>
            <a:off x="1226128" y="5454244"/>
            <a:ext cx="1883490" cy="239714"/>
          </a:xfrm>
          <a:prstGeom prst="rect">
            <a:avLst/>
          </a:prstGeom>
        </p:spPr>
      </p:pic>
      <p:sp>
        <p:nvSpPr>
          <p:cNvPr id="34" name="Slide Number Placeholder 33">
            <a:extLst>
              <a:ext uri="{FF2B5EF4-FFF2-40B4-BE49-F238E27FC236}">
                <a16:creationId xmlns:a16="http://schemas.microsoft.com/office/drawing/2014/main" id="{37CDEFF9-8A28-715A-9E92-AE60F0D46545}"/>
              </a:ext>
            </a:extLst>
          </p:cNvPr>
          <p:cNvSpPr>
            <a:spLocks noGrp="1"/>
          </p:cNvSpPr>
          <p:nvPr>
            <p:ph type="sldNum" sz="quarter" idx="12"/>
          </p:nvPr>
        </p:nvSpPr>
        <p:spPr/>
        <p:txBody>
          <a:bodyPr/>
          <a:lstStyle/>
          <a:p>
            <a:fld id="{6EBA8149-75C9-4114-A48F-B4823580152A}" type="slidenum">
              <a:rPr lang="en-IN" smtClean="0">
                <a:latin typeface="+mj-lt"/>
              </a:rPr>
              <a:t>5</a:t>
            </a:fld>
            <a:endParaRPr lang="en-IN" dirty="0">
              <a:latin typeface="+mj-lt"/>
            </a:endParaRPr>
          </a:p>
        </p:txBody>
      </p:sp>
    </p:spTree>
    <p:extLst>
      <p:ext uri="{BB962C8B-B14F-4D97-AF65-F5344CB8AC3E}">
        <p14:creationId xmlns:p14="http://schemas.microsoft.com/office/powerpoint/2010/main" val="178515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CECB-B072-7CB4-FABC-EB2CFD92668D}"/>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EDB18300-BCEB-0D5B-D9D7-FF821BEC4C36}"/>
              </a:ext>
            </a:extLst>
          </p:cNvPr>
          <p:cNvSpPr>
            <a:spLocks noGrp="1"/>
          </p:cNvSpPr>
          <p:nvPr>
            <p:ph idx="1"/>
          </p:nvPr>
        </p:nvSpPr>
        <p:spPr>
          <a:xfrm>
            <a:off x="1024669" y="744184"/>
            <a:ext cx="2826684" cy="1033708"/>
          </a:xfrm>
        </p:spPr>
        <p:txBody>
          <a:bodyPr>
            <a:noAutofit/>
          </a:bodyPr>
          <a:lstStyle/>
          <a:p>
            <a:pPr algn="ctr"/>
            <a:r>
              <a:rPr lang="en-US" sz="2800" b="1" dirty="0">
                <a:solidFill>
                  <a:schemeClr val="tx1"/>
                </a:solidFill>
                <a:latin typeface="+mj-lt"/>
              </a:rPr>
              <a:t>Access to Basic Services</a:t>
            </a:r>
          </a:p>
        </p:txBody>
      </p:sp>
      <p:sp>
        <p:nvSpPr>
          <p:cNvPr id="5" name="Footer Placeholder 4">
            <a:extLst>
              <a:ext uri="{FF2B5EF4-FFF2-40B4-BE49-F238E27FC236}">
                <a16:creationId xmlns:a16="http://schemas.microsoft.com/office/drawing/2014/main" id="{9450133D-59D8-DB15-D8C6-BA5108496D54}"/>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28" name="Rectangle 27">
            <a:extLst>
              <a:ext uri="{FF2B5EF4-FFF2-40B4-BE49-F238E27FC236}">
                <a16:creationId xmlns:a16="http://schemas.microsoft.com/office/drawing/2014/main" id="{9723C980-45F0-2B2A-F903-1FAF07DA19DC}"/>
              </a:ext>
            </a:extLst>
          </p:cNvPr>
          <p:cNvSpPr/>
          <p:nvPr/>
        </p:nvSpPr>
        <p:spPr>
          <a:xfrm>
            <a:off x="11015003" y="1859000"/>
            <a:ext cx="868183"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DD670C7D-B44E-F504-9981-E744B6911CA4}"/>
              </a:ext>
            </a:extLst>
          </p:cNvPr>
          <p:cNvSpPr/>
          <p:nvPr/>
        </p:nvSpPr>
        <p:spPr>
          <a:xfrm>
            <a:off x="10981639" y="2855461"/>
            <a:ext cx="868183"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EFBB73CA-C349-42BC-789B-82DD8E5397A7}"/>
              </a:ext>
            </a:extLst>
          </p:cNvPr>
          <p:cNvSpPr txBox="1"/>
          <p:nvPr/>
        </p:nvSpPr>
        <p:spPr>
          <a:xfrm>
            <a:off x="4006664" y="952105"/>
            <a:ext cx="6884850" cy="861774"/>
          </a:xfrm>
          <a:prstGeom prst="rect">
            <a:avLst/>
          </a:prstGeom>
          <a:noFill/>
        </p:spPr>
        <p:txBody>
          <a:bodyPr wrap="square" rtlCol="0">
            <a:spAutoFit/>
          </a:bodyPr>
          <a:lstStyle/>
          <a:p>
            <a:pPr marL="171450" indent="-171450">
              <a:buFont typeface="Wingdings" panose="05000000000000000000" pitchFamily="2" charset="2"/>
              <a:buChar char="q"/>
            </a:pPr>
            <a:r>
              <a:rPr lang="en-IN" sz="1000" dirty="0">
                <a:latin typeface="+mj-lt"/>
                <a:ea typeface="Cambria Math" panose="02040503050406030204" pitchFamily="18" charset="0"/>
              </a:rPr>
              <a:t>Jammu constituency has to focus on access to basic services within Rajouri and Punch districts.</a:t>
            </a:r>
          </a:p>
          <a:p>
            <a:pPr marL="171450" indent="-171450">
              <a:buFont typeface="Wingdings" panose="05000000000000000000" pitchFamily="2" charset="2"/>
              <a:buChar char="q"/>
            </a:pPr>
            <a:r>
              <a:rPr lang="en-IN" sz="1000" dirty="0">
                <a:latin typeface="+mj-lt"/>
                <a:ea typeface="Cambria Math" panose="02040503050406030204" pitchFamily="18" charset="0"/>
              </a:rPr>
              <a:t>Even though Srinagar constituency looks on-target, it has to make sure performance of individual districts (Srinagar, Badgam and Ganderbal) doesn’t go off-target.</a:t>
            </a:r>
          </a:p>
          <a:p>
            <a:pPr marL="171450" indent="-171450">
              <a:buFont typeface="Wingdings" panose="05000000000000000000" pitchFamily="2" charset="2"/>
              <a:buChar char="q"/>
            </a:pPr>
            <a:r>
              <a:rPr lang="en-IN" sz="1000" dirty="0">
                <a:latin typeface="+mj-lt"/>
                <a:ea typeface="Cambria Math" panose="02040503050406030204" pitchFamily="18" charset="0"/>
              </a:rPr>
              <a:t>North West Delhi constituency might need further investigation as it appears on-target at district-level.</a:t>
            </a:r>
          </a:p>
          <a:p>
            <a:pPr marL="171450" indent="-171450">
              <a:buFont typeface="Wingdings" panose="05000000000000000000" pitchFamily="2" charset="2"/>
              <a:buChar char="q"/>
            </a:pPr>
            <a:endParaRPr lang="en-IN" sz="1000" dirty="0">
              <a:latin typeface="+mj-lt"/>
              <a:ea typeface="Cambria Math" panose="02040503050406030204" pitchFamily="18" charset="0"/>
            </a:endParaRPr>
          </a:p>
        </p:txBody>
      </p:sp>
      <p:pic>
        <p:nvPicPr>
          <p:cNvPr id="36" name="Picture 35">
            <a:extLst>
              <a:ext uri="{FF2B5EF4-FFF2-40B4-BE49-F238E27FC236}">
                <a16:creationId xmlns:a16="http://schemas.microsoft.com/office/drawing/2014/main" id="{B660F1DF-ED67-27CE-B4D7-CD9325A869C5}"/>
              </a:ext>
            </a:extLst>
          </p:cNvPr>
          <p:cNvPicPr>
            <a:picLocks noChangeAspect="1"/>
          </p:cNvPicPr>
          <p:nvPr/>
        </p:nvPicPr>
        <p:blipFill>
          <a:blip r:embed="rId3"/>
          <a:stretch>
            <a:fillRect/>
          </a:stretch>
        </p:blipFill>
        <p:spPr>
          <a:xfrm>
            <a:off x="440272" y="1849876"/>
            <a:ext cx="5751254" cy="4239146"/>
          </a:xfrm>
          <a:prstGeom prst="rect">
            <a:avLst/>
          </a:prstGeom>
          <a:ln>
            <a:solidFill>
              <a:schemeClr val="tx1"/>
            </a:solidFill>
          </a:ln>
        </p:spPr>
      </p:pic>
      <p:sp>
        <p:nvSpPr>
          <p:cNvPr id="27" name="Rectangle 26">
            <a:extLst>
              <a:ext uri="{FF2B5EF4-FFF2-40B4-BE49-F238E27FC236}">
                <a16:creationId xmlns:a16="http://schemas.microsoft.com/office/drawing/2014/main" id="{8F2CA799-9FF4-96F1-8481-9BD37380971A}"/>
              </a:ext>
            </a:extLst>
          </p:cNvPr>
          <p:cNvSpPr/>
          <p:nvPr/>
        </p:nvSpPr>
        <p:spPr>
          <a:xfrm>
            <a:off x="4375052" y="1900489"/>
            <a:ext cx="1816474" cy="4417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rPr>
              <a:t>Administrative Lens</a:t>
            </a:r>
          </a:p>
        </p:txBody>
      </p:sp>
      <p:pic>
        <p:nvPicPr>
          <p:cNvPr id="38" name="Picture 37">
            <a:extLst>
              <a:ext uri="{FF2B5EF4-FFF2-40B4-BE49-F238E27FC236}">
                <a16:creationId xmlns:a16="http://schemas.microsoft.com/office/drawing/2014/main" id="{6FB13400-82AD-CADC-13CB-F5B4CED05C55}"/>
              </a:ext>
            </a:extLst>
          </p:cNvPr>
          <p:cNvPicPr>
            <a:picLocks noChangeAspect="1"/>
          </p:cNvPicPr>
          <p:nvPr/>
        </p:nvPicPr>
        <p:blipFill>
          <a:blip r:embed="rId4"/>
          <a:stretch>
            <a:fillRect/>
          </a:stretch>
        </p:blipFill>
        <p:spPr>
          <a:xfrm>
            <a:off x="6209752" y="1849876"/>
            <a:ext cx="5782266" cy="4239146"/>
          </a:xfrm>
          <a:prstGeom prst="rect">
            <a:avLst/>
          </a:prstGeom>
          <a:ln>
            <a:solidFill>
              <a:schemeClr val="tx1"/>
            </a:solidFill>
          </a:ln>
        </p:spPr>
      </p:pic>
      <p:sp>
        <p:nvSpPr>
          <p:cNvPr id="41" name="Rectangle 40">
            <a:extLst>
              <a:ext uri="{FF2B5EF4-FFF2-40B4-BE49-F238E27FC236}">
                <a16:creationId xmlns:a16="http://schemas.microsoft.com/office/drawing/2014/main" id="{1FAFA400-7F8C-75DA-F5CE-06C2D9B44764}"/>
              </a:ext>
            </a:extLst>
          </p:cNvPr>
          <p:cNvSpPr/>
          <p:nvPr/>
        </p:nvSpPr>
        <p:spPr>
          <a:xfrm>
            <a:off x="10124987" y="1865401"/>
            <a:ext cx="1867031" cy="42642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sp>
        <p:nvSpPr>
          <p:cNvPr id="43" name="TextBox 42">
            <a:extLst>
              <a:ext uri="{FF2B5EF4-FFF2-40B4-BE49-F238E27FC236}">
                <a16:creationId xmlns:a16="http://schemas.microsoft.com/office/drawing/2014/main" id="{C2C46BE1-A956-8F57-637C-2CA0FB84D755}"/>
              </a:ext>
            </a:extLst>
          </p:cNvPr>
          <p:cNvSpPr txBox="1"/>
          <p:nvPr/>
        </p:nvSpPr>
        <p:spPr>
          <a:xfrm>
            <a:off x="1243604" y="2266319"/>
            <a:ext cx="261640" cy="215444"/>
          </a:xfrm>
          <a:prstGeom prst="rect">
            <a:avLst/>
          </a:prstGeom>
          <a:noFill/>
        </p:spPr>
        <p:txBody>
          <a:bodyPr wrap="square" rtlCol="0">
            <a:spAutoFit/>
          </a:bodyPr>
          <a:lstStyle/>
          <a:p>
            <a:r>
              <a:rPr lang="en-IN" sz="800" dirty="0">
                <a:latin typeface="+mj-lt"/>
                <a:ea typeface="Cambria Math" panose="02040503050406030204" pitchFamily="18" charset="0"/>
              </a:rPr>
              <a:t>A</a:t>
            </a:r>
          </a:p>
        </p:txBody>
      </p:sp>
      <p:sp>
        <p:nvSpPr>
          <p:cNvPr id="45" name="TextBox 44">
            <a:extLst>
              <a:ext uri="{FF2B5EF4-FFF2-40B4-BE49-F238E27FC236}">
                <a16:creationId xmlns:a16="http://schemas.microsoft.com/office/drawing/2014/main" id="{315654A7-2E61-DA9C-E05D-013B3912830C}"/>
              </a:ext>
            </a:extLst>
          </p:cNvPr>
          <p:cNvSpPr txBox="1"/>
          <p:nvPr/>
        </p:nvSpPr>
        <p:spPr>
          <a:xfrm>
            <a:off x="1287581" y="2577411"/>
            <a:ext cx="261640" cy="215444"/>
          </a:xfrm>
          <a:prstGeom prst="rect">
            <a:avLst/>
          </a:prstGeom>
          <a:noFill/>
        </p:spPr>
        <p:txBody>
          <a:bodyPr wrap="square" rtlCol="0">
            <a:spAutoFit/>
          </a:bodyPr>
          <a:lstStyle/>
          <a:p>
            <a:r>
              <a:rPr lang="en-IN" sz="800" dirty="0">
                <a:latin typeface="+mj-lt"/>
                <a:ea typeface="Cambria Math" panose="02040503050406030204" pitchFamily="18" charset="0"/>
              </a:rPr>
              <a:t>B</a:t>
            </a:r>
          </a:p>
        </p:txBody>
      </p:sp>
      <p:sp>
        <p:nvSpPr>
          <p:cNvPr id="49" name="TextBox 48">
            <a:extLst>
              <a:ext uri="{FF2B5EF4-FFF2-40B4-BE49-F238E27FC236}">
                <a16:creationId xmlns:a16="http://schemas.microsoft.com/office/drawing/2014/main" id="{8D6240E9-CCB3-B791-7EB8-7DB9ECF3FFC5}"/>
              </a:ext>
            </a:extLst>
          </p:cNvPr>
          <p:cNvSpPr txBox="1"/>
          <p:nvPr/>
        </p:nvSpPr>
        <p:spPr>
          <a:xfrm>
            <a:off x="1374424" y="2845364"/>
            <a:ext cx="261640" cy="215444"/>
          </a:xfrm>
          <a:prstGeom prst="rect">
            <a:avLst/>
          </a:prstGeom>
          <a:noFill/>
        </p:spPr>
        <p:txBody>
          <a:bodyPr wrap="square" rtlCol="0">
            <a:spAutoFit/>
          </a:bodyPr>
          <a:lstStyle/>
          <a:p>
            <a:r>
              <a:rPr lang="en-IN" sz="800" dirty="0">
                <a:latin typeface="+mj-lt"/>
                <a:ea typeface="Cambria Math" panose="02040503050406030204" pitchFamily="18" charset="0"/>
              </a:rPr>
              <a:t>C</a:t>
            </a:r>
          </a:p>
        </p:txBody>
      </p:sp>
      <p:sp>
        <p:nvSpPr>
          <p:cNvPr id="51" name="TextBox 50">
            <a:extLst>
              <a:ext uri="{FF2B5EF4-FFF2-40B4-BE49-F238E27FC236}">
                <a16:creationId xmlns:a16="http://schemas.microsoft.com/office/drawing/2014/main" id="{E9F4C1F2-2345-3751-E186-BCD1CDE4A28A}"/>
              </a:ext>
            </a:extLst>
          </p:cNvPr>
          <p:cNvSpPr txBox="1"/>
          <p:nvPr/>
        </p:nvSpPr>
        <p:spPr>
          <a:xfrm flipH="1">
            <a:off x="488271" y="3302444"/>
            <a:ext cx="1336416" cy="707886"/>
          </a:xfrm>
          <a:prstGeom prst="rect">
            <a:avLst/>
          </a:prstGeom>
          <a:noFill/>
        </p:spPr>
        <p:txBody>
          <a:bodyPr wrap="square">
            <a:spAutoFit/>
          </a:bodyPr>
          <a:lstStyle/>
          <a:p>
            <a:r>
              <a:rPr lang="en-IN" sz="800" dirty="0">
                <a:latin typeface="+mj-lt"/>
                <a:ea typeface="Cambria Math" panose="02040503050406030204" pitchFamily="18" charset="0"/>
              </a:rPr>
              <a:t>Data is not available for </a:t>
            </a:r>
            <a:r>
              <a:rPr lang="en-IN" sz="800" i="0" dirty="0">
                <a:solidFill>
                  <a:srgbClr val="54595D"/>
                </a:solidFill>
                <a:effectLst/>
                <a:latin typeface="+mj-lt"/>
                <a:ea typeface="Cambria Math" panose="02040503050406030204" pitchFamily="18" charset="0"/>
              </a:rPr>
              <a:t>Claimed territories: </a:t>
            </a:r>
          </a:p>
          <a:p>
            <a:pPr marL="228600" indent="-228600">
              <a:buAutoNum type="alphaUcPeriod"/>
            </a:pPr>
            <a:r>
              <a:rPr lang="en-IN" sz="800" i="0" dirty="0">
                <a:solidFill>
                  <a:srgbClr val="54595D"/>
                </a:solidFill>
                <a:effectLst/>
                <a:latin typeface="+mj-lt"/>
                <a:ea typeface="Cambria Math" panose="02040503050406030204" pitchFamily="18" charset="0"/>
              </a:rPr>
              <a:t>Gilgit </a:t>
            </a:r>
          </a:p>
          <a:p>
            <a:pPr marL="228600" indent="-228600">
              <a:buAutoNum type="alphaUcPeriod"/>
            </a:pPr>
            <a:r>
              <a:rPr lang="en-IN" sz="800" i="0" dirty="0">
                <a:solidFill>
                  <a:srgbClr val="54595D"/>
                </a:solidFill>
                <a:effectLst/>
                <a:latin typeface="+mj-lt"/>
                <a:ea typeface="Cambria Math" panose="02040503050406030204" pitchFamily="18" charset="0"/>
              </a:rPr>
              <a:t>Ladakh (Baltistan)</a:t>
            </a:r>
            <a:endParaRPr lang="en-IN" sz="800" dirty="0">
              <a:solidFill>
                <a:srgbClr val="54595D"/>
              </a:solidFill>
              <a:latin typeface="+mj-lt"/>
              <a:ea typeface="Cambria Math" panose="02040503050406030204" pitchFamily="18" charset="0"/>
            </a:endParaRPr>
          </a:p>
          <a:p>
            <a:pPr marL="228600" indent="-228600">
              <a:buAutoNum type="alphaUcPeriod"/>
            </a:pPr>
            <a:r>
              <a:rPr lang="en-IN" sz="800" i="0" dirty="0">
                <a:solidFill>
                  <a:srgbClr val="54595D"/>
                </a:solidFill>
                <a:effectLst/>
                <a:latin typeface="+mj-lt"/>
                <a:ea typeface="Cambria Math" panose="02040503050406030204" pitchFamily="18" charset="0"/>
              </a:rPr>
              <a:t>Gilgit Wazarat</a:t>
            </a:r>
            <a:endParaRPr lang="en-IN" sz="800" dirty="0">
              <a:latin typeface="+mj-lt"/>
              <a:ea typeface="Cambria Math" panose="02040503050406030204" pitchFamily="18" charset="0"/>
            </a:endParaRPr>
          </a:p>
        </p:txBody>
      </p:sp>
      <p:pic>
        <p:nvPicPr>
          <p:cNvPr id="2" name="Picture 2" descr="Goal 1: No Poverty - The Global Goals">
            <a:extLst>
              <a:ext uri="{FF2B5EF4-FFF2-40B4-BE49-F238E27FC236}">
                <a16:creationId xmlns:a16="http://schemas.microsoft.com/office/drawing/2014/main" id="{48E81AD6-31D2-C269-01C0-196184CE06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6825" y="660885"/>
            <a:ext cx="926340" cy="9277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7ABD28D-8B77-7F83-3C53-511D20F84176}"/>
              </a:ext>
            </a:extLst>
          </p:cNvPr>
          <p:cNvSpPr>
            <a:spLocks noGrp="1"/>
          </p:cNvSpPr>
          <p:nvPr>
            <p:ph type="sldNum" sz="quarter" idx="12"/>
          </p:nvPr>
        </p:nvSpPr>
        <p:spPr/>
        <p:txBody>
          <a:bodyPr/>
          <a:lstStyle/>
          <a:p>
            <a:fld id="{6EBA8149-75C9-4114-A48F-B4823580152A}" type="slidenum">
              <a:rPr lang="en-IN" smtClean="0">
                <a:latin typeface="+mj-lt"/>
              </a:rPr>
              <a:t>6</a:t>
            </a:fld>
            <a:endParaRPr lang="en-IN" dirty="0">
              <a:latin typeface="+mj-lt"/>
            </a:endParaRPr>
          </a:p>
        </p:txBody>
      </p:sp>
      <p:pic>
        <p:nvPicPr>
          <p:cNvPr id="6" name="Picture 5">
            <a:extLst>
              <a:ext uri="{FF2B5EF4-FFF2-40B4-BE49-F238E27FC236}">
                <a16:creationId xmlns:a16="http://schemas.microsoft.com/office/drawing/2014/main" id="{4F1B9316-531F-02FC-03C7-EAD09EF55FAA}"/>
              </a:ext>
            </a:extLst>
          </p:cNvPr>
          <p:cNvPicPr>
            <a:picLocks noChangeAspect="1"/>
          </p:cNvPicPr>
          <p:nvPr/>
        </p:nvPicPr>
        <p:blipFill>
          <a:blip r:embed="rId6"/>
          <a:stretch>
            <a:fillRect/>
          </a:stretch>
        </p:blipFill>
        <p:spPr>
          <a:xfrm>
            <a:off x="437470" y="585604"/>
            <a:ext cx="651706" cy="1003060"/>
          </a:xfrm>
          <a:prstGeom prst="rect">
            <a:avLst/>
          </a:prstGeom>
          <a:ln>
            <a:solidFill>
              <a:schemeClr val="tx1"/>
            </a:solidFill>
          </a:ln>
        </p:spPr>
      </p:pic>
      <p:pic>
        <p:nvPicPr>
          <p:cNvPr id="8" name="Picture 7">
            <a:extLst>
              <a:ext uri="{FF2B5EF4-FFF2-40B4-BE49-F238E27FC236}">
                <a16:creationId xmlns:a16="http://schemas.microsoft.com/office/drawing/2014/main" id="{9299560E-44AC-52B2-C161-1B589568D992}"/>
              </a:ext>
            </a:extLst>
          </p:cNvPr>
          <p:cNvPicPr>
            <a:picLocks noChangeAspect="1"/>
          </p:cNvPicPr>
          <p:nvPr/>
        </p:nvPicPr>
        <p:blipFill>
          <a:blip r:embed="rId7"/>
          <a:stretch>
            <a:fillRect/>
          </a:stretch>
        </p:blipFill>
        <p:spPr>
          <a:xfrm>
            <a:off x="4356826" y="2291830"/>
            <a:ext cx="1808626" cy="3797192"/>
          </a:xfrm>
          <a:prstGeom prst="rect">
            <a:avLst/>
          </a:prstGeom>
        </p:spPr>
      </p:pic>
      <p:sp>
        <p:nvSpPr>
          <p:cNvPr id="30" name="Rectangle 29">
            <a:extLst>
              <a:ext uri="{FF2B5EF4-FFF2-40B4-BE49-F238E27FC236}">
                <a16:creationId xmlns:a16="http://schemas.microsoft.com/office/drawing/2014/main" id="{9F74F24E-0C33-4CC7-21DE-8D2697DDEF24}"/>
              </a:ext>
            </a:extLst>
          </p:cNvPr>
          <p:cNvSpPr/>
          <p:nvPr/>
        </p:nvSpPr>
        <p:spPr>
          <a:xfrm>
            <a:off x="5323060" y="2855461"/>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Picture 9">
            <a:extLst>
              <a:ext uri="{FF2B5EF4-FFF2-40B4-BE49-F238E27FC236}">
                <a16:creationId xmlns:a16="http://schemas.microsoft.com/office/drawing/2014/main" id="{DC694ECE-486A-FF03-7DAA-7FB87FA86E7D}"/>
              </a:ext>
            </a:extLst>
          </p:cNvPr>
          <p:cNvPicPr>
            <a:picLocks noChangeAspect="1"/>
          </p:cNvPicPr>
          <p:nvPr/>
        </p:nvPicPr>
        <p:blipFill>
          <a:blip r:embed="rId8"/>
          <a:stretch>
            <a:fillRect/>
          </a:stretch>
        </p:blipFill>
        <p:spPr>
          <a:xfrm>
            <a:off x="10108080" y="2266319"/>
            <a:ext cx="1866316" cy="3631997"/>
          </a:xfrm>
          <a:prstGeom prst="rect">
            <a:avLst/>
          </a:prstGeom>
        </p:spPr>
      </p:pic>
      <p:sp>
        <p:nvSpPr>
          <p:cNvPr id="39" name="Rectangle 38">
            <a:extLst>
              <a:ext uri="{FF2B5EF4-FFF2-40B4-BE49-F238E27FC236}">
                <a16:creationId xmlns:a16="http://schemas.microsoft.com/office/drawing/2014/main" id="{507BE55C-C5DD-A6FD-5104-608E576CF32A}"/>
              </a:ext>
            </a:extLst>
          </p:cNvPr>
          <p:cNvSpPr/>
          <p:nvPr/>
        </p:nvSpPr>
        <p:spPr>
          <a:xfrm>
            <a:off x="11046825" y="2758714"/>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1ED0A213-61A0-FFBB-DF70-2E7844B70126}"/>
              </a:ext>
            </a:extLst>
          </p:cNvPr>
          <p:cNvSpPr txBox="1"/>
          <p:nvPr/>
        </p:nvSpPr>
        <p:spPr>
          <a:xfrm>
            <a:off x="7842654" y="2291830"/>
            <a:ext cx="649431" cy="215444"/>
          </a:xfrm>
          <a:prstGeom prst="rect">
            <a:avLst/>
          </a:prstGeom>
          <a:noFill/>
        </p:spPr>
        <p:txBody>
          <a:bodyPr wrap="square" rtlCol="0">
            <a:spAutoFit/>
          </a:bodyPr>
          <a:lstStyle/>
          <a:p>
            <a:r>
              <a:rPr lang="en-IN" sz="800" dirty="0">
                <a:solidFill>
                  <a:srgbClr val="0099CC"/>
                </a:solidFill>
                <a:latin typeface="+mj-lt"/>
              </a:rPr>
              <a:t>Srinagar</a:t>
            </a:r>
          </a:p>
        </p:txBody>
      </p:sp>
      <p:sp>
        <p:nvSpPr>
          <p:cNvPr id="58" name="TextBox 57">
            <a:extLst>
              <a:ext uri="{FF2B5EF4-FFF2-40B4-BE49-F238E27FC236}">
                <a16:creationId xmlns:a16="http://schemas.microsoft.com/office/drawing/2014/main" id="{4409B74E-CC01-53AD-E039-86DA594C186E}"/>
              </a:ext>
            </a:extLst>
          </p:cNvPr>
          <p:cNvSpPr txBox="1"/>
          <p:nvPr/>
        </p:nvSpPr>
        <p:spPr>
          <a:xfrm>
            <a:off x="7725047" y="2784905"/>
            <a:ext cx="1161167" cy="215444"/>
          </a:xfrm>
          <a:prstGeom prst="rect">
            <a:avLst/>
          </a:prstGeom>
          <a:noFill/>
        </p:spPr>
        <p:txBody>
          <a:bodyPr wrap="square" rtlCol="0">
            <a:spAutoFit/>
          </a:bodyPr>
          <a:lstStyle/>
          <a:p>
            <a:r>
              <a:rPr lang="en-IN" sz="800" dirty="0">
                <a:solidFill>
                  <a:srgbClr val="C00000"/>
                </a:solidFill>
                <a:latin typeface="+mj-lt"/>
              </a:rPr>
              <a:t>Jammu</a:t>
            </a:r>
          </a:p>
        </p:txBody>
      </p:sp>
      <p:sp>
        <p:nvSpPr>
          <p:cNvPr id="59" name="TextBox 58">
            <a:extLst>
              <a:ext uri="{FF2B5EF4-FFF2-40B4-BE49-F238E27FC236}">
                <a16:creationId xmlns:a16="http://schemas.microsoft.com/office/drawing/2014/main" id="{FAA7A823-0223-B732-4CF3-CCCC95D06912}"/>
              </a:ext>
            </a:extLst>
          </p:cNvPr>
          <p:cNvSpPr txBox="1"/>
          <p:nvPr/>
        </p:nvSpPr>
        <p:spPr>
          <a:xfrm>
            <a:off x="8305630" y="5397759"/>
            <a:ext cx="1161167" cy="215444"/>
          </a:xfrm>
          <a:prstGeom prst="rect">
            <a:avLst/>
          </a:prstGeom>
          <a:noFill/>
        </p:spPr>
        <p:txBody>
          <a:bodyPr wrap="square" rtlCol="0">
            <a:spAutoFit/>
          </a:bodyPr>
          <a:lstStyle/>
          <a:p>
            <a:r>
              <a:rPr lang="en-IN" sz="800" dirty="0">
                <a:solidFill>
                  <a:srgbClr val="C00000"/>
                </a:solidFill>
                <a:latin typeface="+mj-lt"/>
              </a:rPr>
              <a:t>North West Delhi (Sc)</a:t>
            </a:r>
          </a:p>
        </p:txBody>
      </p:sp>
      <p:sp>
        <p:nvSpPr>
          <p:cNvPr id="60" name="TextBox 59">
            <a:extLst>
              <a:ext uri="{FF2B5EF4-FFF2-40B4-BE49-F238E27FC236}">
                <a16:creationId xmlns:a16="http://schemas.microsoft.com/office/drawing/2014/main" id="{0A4A4659-63ED-A528-635C-23608089EC71}"/>
              </a:ext>
            </a:extLst>
          </p:cNvPr>
          <p:cNvSpPr txBox="1"/>
          <p:nvPr/>
        </p:nvSpPr>
        <p:spPr>
          <a:xfrm>
            <a:off x="8411667" y="5818803"/>
            <a:ext cx="1161167" cy="215444"/>
          </a:xfrm>
          <a:prstGeom prst="rect">
            <a:avLst/>
          </a:prstGeom>
          <a:noFill/>
        </p:spPr>
        <p:txBody>
          <a:bodyPr wrap="square" rtlCol="0">
            <a:spAutoFit/>
          </a:bodyPr>
          <a:lstStyle/>
          <a:p>
            <a:r>
              <a:rPr lang="en-IN" sz="800" dirty="0">
                <a:solidFill>
                  <a:srgbClr val="C00000"/>
                </a:solidFill>
                <a:latin typeface="+mj-lt"/>
              </a:rPr>
              <a:t>West Delhi</a:t>
            </a:r>
          </a:p>
        </p:txBody>
      </p:sp>
      <p:sp>
        <p:nvSpPr>
          <p:cNvPr id="61" name="TextBox 60">
            <a:extLst>
              <a:ext uri="{FF2B5EF4-FFF2-40B4-BE49-F238E27FC236}">
                <a16:creationId xmlns:a16="http://schemas.microsoft.com/office/drawing/2014/main" id="{CA7C0195-B31E-6E2F-9201-66463DBB3CB8}"/>
              </a:ext>
            </a:extLst>
          </p:cNvPr>
          <p:cNvSpPr txBox="1"/>
          <p:nvPr/>
        </p:nvSpPr>
        <p:spPr>
          <a:xfrm>
            <a:off x="1857428" y="2787974"/>
            <a:ext cx="1161167" cy="215444"/>
          </a:xfrm>
          <a:prstGeom prst="rect">
            <a:avLst/>
          </a:prstGeom>
          <a:noFill/>
        </p:spPr>
        <p:txBody>
          <a:bodyPr wrap="square" rtlCol="0">
            <a:spAutoFit/>
          </a:bodyPr>
          <a:lstStyle/>
          <a:p>
            <a:r>
              <a:rPr lang="en-IN" sz="800" dirty="0">
                <a:solidFill>
                  <a:srgbClr val="C00000"/>
                </a:solidFill>
                <a:latin typeface="+mj-lt"/>
              </a:rPr>
              <a:t>Rajouri</a:t>
            </a:r>
          </a:p>
        </p:txBody>
      </p:sp>
      <p:sp>
        <p:nvSpPr>
          <p:cNvPr id="62" name="TextBox 61">
            <a:extLst>
              <a:ext uri="{FF2B5EF4-FFF2-40B4-BE49-F238E27FC236}">
                <a16:creationId xmlns:a16="http://schemas.microsoft.com/office/drawing/2014/main" id="{1B6BB258-B926-AA1A-16C4-16DCE706C4CF}"/>
              </a:ext>
            </a:extLst>
          </p:cNvPr>
          <p:cNvSpPr txBox="1"/>
          <p:nvPr/>
        </p:nvSpPr>
        <p:spPr>
          <a:xfrm>
            <a:off x="1750020" y="2574179"/>
            <a:ext cx="1161167" cy="215444"/>
          </a:xfrm>
          <a:prstGeom prst="rect">
            <a:avLst/>
          </a:prstGeom>
          <a:noFill/>
        </p:spPr>
        <p:txBody>
          <a:bodyPr wrap="square" rtlCol="0">
            <a:spAutoFit/>
          </a:bodyPr>
          <a:lstStyle/>
          <a:p>
            <a:r>
              <a:rPr lang="en-IN" sz="800" dirty="0">
                <a:solidFill>
                  <a:srgbClr val="C00000"/>
                </a:solidFill>
                <a:latin typeface="+mj-lt"/>
              </a:rPr>
              <a:t>Punch</a:t>
            </a:r>
          </a:p>
        </p:txBody>
      </p:sp>
      <p:sp>
        <p:nvSpPr>
          <p:cNvPr id="63" name="TextBox 62">
            <a:extLst>
              <a:ext uri="{FF2B5EF4-FFF2-40B4-BE49-F238E27FC236}">
                <a16:creationId xmlns:a16="http://schemas.microsoft.com/office/drawing/2014/main" id="{4832A103-EE3B-5A48-B733-C8E2D19549B7}"/>
              </a:ext>
            </a:extLst>
          </p:cNvPr>
          <p:cNvSpPr txBox="1"/>
          <p:nvPr/>
        </p:nvSpPr>
        <p:spPr>
          <a:xfrm>
            <a:off x="2042220" y="2318592"/>
            <a:ext cx="1161167" cy="215444"/>
          </a:xfrm>
          <a:prstGeom prst="rect">
            <a:avLst/>
          </a:prstGeom>
          <a:noFill/>
        </p:spPr>
        <p:txBody>
          <a:bodyPr wrap="square" rtlCol="0">
            <a:spAutoFit/>
          </a:bodyPr>
          <a:lstStyle/>
          <a:p>
            <a:r>
              <a:rPr lang="en-IN" sz="800" dirty="0">
                <a:solidFill>
                  <a:srgbClr val="C00000"/>
                </a:solidFill>
                <a:latin typeface="+mj-lt"/>
              </a:rPr>
              <a:t>Srinagar</a:t>
            </a:r>
          </a:p>
        </p:txBody>
      </p:sp>
      <p:sp>
        <p:nvSpPr>
          <p:cNvPr id="64" name="TextBox 63">
            <a:extLst>
              <a:ext uri="{FF2B5EF4-FFF2-40B4-BE49-F238E27FC236}">
                <a16:creationId xmlns:a16="http://schemas.microsoft.com/office/drawing/2014/main" id="{CA70D161-3A43-F1A2-150D-F30011A6A7BA}"/>
              </a:ext>
            </a:extLst>
          </p:cNvPr>
          <p:cNvSpPr txBox="1"/>
          <p:nvPr/>
        </p:nvSpPr>
        <p:spPr>
          <a:xfrm>
            <a:off x="1459144" y="2201767"/>
            <a:ext cx="1161167" cy="215444"/>
          </a:xfrm>
          <a:prstGeom prst="rect">
            <a:avLst/>
          </a:prstGeom>
          <a:noFill/>
        </p:spPr>
        <p:txBody>
          <a:bodyPr wrap="square" rtlCol="0">
            <a:spAutoFit/>
          </a:bodyPr>
          <a:lstStyle/>
          <a:p>
            <a:r>
              <a:rPr lang="en-IN" sz="800" dirty="0">
                <a:solidFill>
                  <a:srgbClr val="C00000"/>
                </a:solidFill>
                <a:latin typeface="+mj-lt"/>
              </a:rPr>
              <a:t>Badgam</a:t>
            </a:r>
          </a:p>
        </p:txBody>
      </p:sp>
      <p:sp>
        <p:nvSpPr>
          <p:cNvPr id="65" name="TextBox 64">
            <a:extLst>
              <a:ext uri="{FF2B5EF4-FFF2-40B4-BE49-F238E27FC236}">
                <a16:creationId xmlns:a16="http://schemas.microsoft.com/office/drawing/2014/main" id="{B550FA68-94F4-4FC7-12D6-F3378A4A8951}"/>
              </a:ext>
            </a:extLst>
          </p:cNvPr>
          <p:cNvSpPr txBox="1"/>
          <p:nvPr/>
        </p:nvSpPr>
        <p:spPr>
          <a:xfrm>
            <a:off x="2094144" y="2010856"/>
            <a:ext cx="1161167" cy="215444"/>
          </a:xfrm>
          <a:prstGeom prst="rect">
            <a:avLst/>
          </a:prstGeom>
          <a:noFill/>
        </p:spPr>
        <p:txBody>
          <a:bodyPr wrap="square" rtlCol="0">
            <a:spAutoFit/>
          </a:bodyPr>
          <a:lstStyle/>
          <a:p>
            <a:r>
              <a:rPr lang="en-IN" sz="800" dirty="0">
                <a:solidFill>
                  <a:srgbClr val="C00000"/>
                </a:solidFill>
                <a:latin typeface="+mj-lt"/>
              </a:rPr>
              <a:t>Ganderbal</a:t>
            </a:r>
          </a:p>
        </p:txBody>
      </p:sp>
      <p:sp>
        <p:nvSpPr>
          <p:cNvPr id="66" name="TextBox 65">
            <a:extLst>
              <a:ext uri="{FF2B5EF4-FFF2-40B4-BE49-F238E27FC236}">
                <a16:creationId xmlns:a16="http://schemas.microsoft.com/office/drawing/2014/main" id="{82831A57-44EF-62EF-839C-DEB9A8E5F1E9}"/>
              </a:ext>
            </a:extLst>
          </p:cNvPr>
          <p:cNvSpPr txBox="1"/>
          <p:nvPr/>
        </p:nvSpPr>
        <p:spPr>
          <a:xfrm>
            <a:off x="3213885" y="5743390"/>
            <a:ext cx="1161167" cy="215444"/>
          </a:xfrm>
          <a:prstGeom prst="rect">
            <a:avLst/>
          </a:prstGeom>
          <a:noFill/>
        </p:spPr>
        <p:txBody>
          <a:bodyPr wrap="square" rtlCol="0">
            <a:spAutoFit/>
          </a:bodyPr>
          <a:lstStyle/>
          <a:p>
            <a:r>
              <a:rPr lang="en-IN" sz="800" dirty="0">
                <a:solidFill>
                  <a:srgbClr val="C00000"/>
                </a:solidFill>
                <a:latin typeface="+mj-lt"/>
              </a:rPr>
              <a:t>West</a:t>
            </a:r>
          </a:p>
        </p:txBody>
      </p:sp>
      <p:sp>
        <p:nvSpPr>
          <p:cNvPr id="67" name="TextBox 66">
            <a:extLst>
              <a:ext uri="{FF2B5EF4-FFF2-40B4-BE49-F238E27FC236}">
                <a16:creationId xmlns:a16="http://schemas.microsoft.com/office/drawing/2014/main" id="{71CC2CC7-D944-77A2-F617-E83D4C7F7E17}"/>
              </a:ext>
            </a:extLst>
          </p:cNvPr>
          <p:cNvSpPr txBox="1"/>
          <p:nvPr/>
        </p:nvSpPr>
        <p:spPr>
          <a:xfrm>
            <a:off x="2508387" y="5818330"/>
            <a:ext cx="1161167" cy="215444"/>
          </a:xfrm>
          <a:prstGeom prst="rect">
            <a:avLst/>
          </a:prstGeom>
          <a:noFill/>
        </p:spPr>
        <p:txBody>
          <a:bodyPr wrap="square" rtlCol="0">
            <a:spAutoFit/>
          </a:bodyPr>
          <a:lstStyle/>
          <a:p>
            <a:r>
              <a:rPr lang="en-IN" sz="800" dirty="0">
                <a:solidFill>
                  <a:srgbClr val="C00000"/>
                </a:solidFill>
                <a:latin typeface="+mj-lt"/>
              </a:rPr>
              <a:t>South West</a:t>
            </a:r>
          </a:p>
        </p:txBody>
      </p:sp>
      <p:sp>
        <p:nvSpPr>
          <p:cNvPr id="68" name="TextBox 67">
            <a:extLst>
              <a:ext uri="{FF2B5EF4-FFF2-40B4-BE49-F238E27FC236}">
                <a16:creationId xmlns:a16="http://schemas.microsoft.com/office/drawing/2014/main" id="{51F058C3-C1D6-09C4-C143-3D48F4F1CA6F}"/>
              </a:ext>
            </a:extLst>
          </p:cNvPr>
          <p:cNvSpPr txBox="1"/>
          <p:nvPr/>
        </p:nvSpPr>
        <p:spPr>
          <a:xfrm>
            <a:off x="2117662" y="3092241"/>
            <a:ext cx="1161167" cy="215444"/>
          </a:xfrm>
          <a:prstGeom prst="rect">
            <a:avLst/>
          </a:prstGeom>
          <a:noFill/>
        </p:spPr>
        <p:txBody>
          <a:bodyPr wrap="square" rtlCol="0">
            <a:spAutoFit/>
          </a:bodyPr>
          <a:lstStyle/>
          <a:p>
            <a:r>
              <a:rPr lang="en-IN" sz="800" dirty="0">
                <a:solidFill>
                  <a:srgbClr val="0099CC"/>
                </a:solidFill>
                <a:latin typeface="+mj-lt"/>
              </a:rPr>
              <a:t>Jammu</a:t>
            </a:r>
          </a:p>
        </p:txBody>
      </p:sp>
      <p:sp>
        <p:nvSpPr>
          <p:cNvPr id="69" name="TextBox 68">
            <a:extLst>
              <a:ext uri="{FF2B5EF4-FFF2-40B4-BE49-F238E27FC236}">
                <a16:creationId xmlns:a16="http://schemas.microsoft.com/office/drawing/2014/main" id="{B9172F19-C1BB-9A78-069D-48CC29F34B99}"/>
              </a:ext>
            </a:extLst>
          </p:cNvPr>
          <p:cNvSpPr txBox="1"/>
          <p:nvPr/>
        </p:nvSpPr>
        <p:spPr>
          <a:xfrm>
            <a:off x="3099421" y="5477493"/>
            <a:ext cx="1161167" cy="215444"/>
          </a:xfrm>
          <a:prstGeom prst="rect">
            <a:avLst/>
          </a:prstGeom>
          <a:noFill/>
        </p:spPr>
        <p:txBody>
          <a:bodyPr wrap="square" rtlCol="0">
            <a:spAutoFit/>
          </a:bodyPr>
          <a:lstStyle/>
          <a:p>
            <a:r>
              <a:rPr lang="en-IN" sz="800" dirty="0">
                <a:solidFill>
                  <a:srgbClr val="0099CC"/>
                </a:solidFill>
                <a:latin typeface="+mj-lt"/>
              </a:rPr>
              <a:t>North</a:t>
            </a:r>
          </a:p>
        </p:txBody>
      </p:sp>
      <p:sp>
        <p:nvSpPr>
          <p:cNvPr id="70" name="TextBox 69">
            <a:extLst>
              <a:ext uri="{FF2B5EF4-FFF2-40B4-BE49-F238E27FC236}">
                <a16:creationId xmlns:a16="http://schemas.microsoft.com/office/drawing/2014/main" id="{34C43567-3CCE-D03F-4FB7-2877F26D3516}"/>
              </a:ext>
            </a:extLst>
          </p:cNvPr>
          <p:cNvSpPr txBox="1"/>
          <p:nvPr/>
        </p:nvSpPr>
        <p:spPr>
          <a:xfrm>
            <a:off x="2526613" y="5610442"/>
            <a:ext cx="1161167" cy="215444"/>
          </a:xfrm>
          <a:prstGeom prst="rect">
            <a:avLst/>
          </a:prstGeom>
          <a:noFill/>
        </p:spPr>
        <p:txBody>
          <a:bodyPr wrap="square" rtlCol="0">
            <a:spAutoFit/>
          </a:bodyPr>
          <a:lstStyle/>
          <a:p>
            <a:r>
              <a:rPr lang="en-IN" sz="800" dirty="0">
                <a:solidFill>
                  <a:srgbClr val="0099CC"/>
                </a:solidFill>
                <a:latin typeface="+mj-lt"/>
              </a:rPr>
              <a:t>North West</a:t>
            </a:r>
          </a:p>
        </p:txBody>
      </p:sp>
    </p:spTree>
    <p:extLst>
      <p:ext uri="{BB962C8B-B14F-4D97-AF65-F5344CB8AC3E}">
        <p14:creationId xmlns:p14="http://schemas.microsoft.com/office/powerpoint/2010/main" val="2692491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19B74-E3AD-5F8D-BAC0-BB5A643500CB}"/>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30DA6EB5-374A-3A3D-7BF4-71F944F3AB31}"/>
              </a:ext>
            </a:extLst>
          </p:cNvPr>
          <p:cNvSpPr>
            <a:spLocks noGrp="1"/>
          </p:cNvSpPr>
          <p:nvPr>
            <p:ph idx="1"/>
          </p:nvPr>
        </p:nvSpPr>
        <p:spPr>
          <a:xfrm>
            <a:off x="1089175" y="770809"/>
            <a:ext cx="2482870" cy="1033708"/>
          </a:xfrm>
        </p:spPr>
        <p:txBody>
          <a:bodyPr>
            <a:noAutofit/>
          </a:bodyPr>
          <a:lstStyle/>
          <a:p>
            <a:pPr algn="ctr"/>
            <a:r>
              <a:rPr lang="en-US" sz="2800" b="1" dirty="0">
                <a:solidFill>
                  <a:schemeClr val="tx1"/>
                </a:solidFill>
                <a:latin typeface="+mj-lt"/>
              </a:rPr>
              <a:t>Access to Basic Services</a:t>
            </a:r>
          </a:p>
        </p:txBody>
      </p:sp>
      <p:sp>
        <p:nvSpPr>
          <p:cNvPr id="5" name="Footer Placeholder 4">
            <a:extLst>
              <a:ext uri="{FF2B5EF4-FFF2-40B4-BE49-F238E27FC236}">
                <a16:creationId xmlns:a16="http://schemas.microsoft.com/office/drawing/2014/main" id="{7BBD89C9-319A-0B6E-F765-A6D1CE33832A}"/>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51A00C1D-2F4C-4195-58DF-F07664810A1B}"/>
              </a:ext>
            </a:extLst>
          </p:cNvPr>
          <p:cNvSpPr txBox="1"/>
          <p:nvPr/>
        </p:nvSpPr>
        <p:spPr>
          <a:xfrm>
            <a:off x="3892919" y="987595"/>
            <a:ext cx="6816534" cy="553998"/>
          </a:xfrm>
          <a:prstGeom prst="rect">
            <a:avLst/>
          </a:prstGeom>
          <a:noFill/>
        </p:spPr>
        <p:txBody>
          <a:bodyPr wrap="square" rtlCol="0">
            <a:spAutoFit/>
          </a:bodyPr>
          <a:lstStyle/>
          <a:p>
            <a:pPr marL="228600" indent="-228600">
              <a:buFont typeface="Wingdings" panose="05000000000000000000" pitchFamily="2" charset="2"/>
              <a:buChar char="q"/>
            </a:pPr>
            <a:r>
              <a:rPr lang="en-IN" sz="1000" dirty="0">
                <a:latin typeface="+mj-lt"/>
                <a:ea typeface="Cambria Math" panose="02040503050406030204" pitchFamily="18" charset="0"/>
              </a:rPr>
              <a:t>Secunderabad constituency still got work to do. Hyderabad and Rajahmundry are on-target.</a:t>
            </a:r>
          </a:p>
          <a:p>
            <a:pPr marL="228600" indent="-228600">
              <a:buFont typeface="Wingdings" panose="05000000000000000000" pitchFamily="2" charset="2"/>
              <a:buChar char="q"/>
            </a:pPr>
            <a:r>
              <a:rPr lang="en-IN" sz="1000" dirty="0">
                <a:latin typeface="+mj-lt"/>
                <a:ea typeface="Cambria Math" panose="02040503050406030204" pitchFamily="18" charset="0"/>
              </a:rPr>
              <a:t>Burden of West &amp; East Godavari districts can be distributed among Narsapuram, Kakinada, Eluru and Amalapuram constituencies and make regional policy decisions to reach on-target.</a:t>
            </a:r>
          </a:p>
        </p:txBody>
      </p:sp>
      <p:pic>
        <p:nvPicPr>
          <p:cNvPr id="3" name="Picture 2">
            <a:extLst>
              <a:ext uri="{FF2B5EF4-FFF2-40B4-BE49-F238E27FC236}">
                <a16:creationId xmlns:a16="http://schemas.microsoft.com/office/drawing/2014/main" id="{F02535CA-782C-7CF5-FD12-1AA3024E785D}"/>
              </a:ext>
            </a:extLst>
          </p:cNvPr>
          <p:cNvPicPr>
            <a:picLocks noChangeAspect="1"/>
          </p:cNvPicPr>
          <p:nvPr/>
        </p:nvPicPr>
        <p:blipFill>
          <a:blip r:embed="rId3"/>
          <a:stretch>
            <a:fillRect/>
          </a:stretch>
        </p:blipFill>
        <p:spPr>
          <a:xfrm>
            <a:off x="290929" y="1849876"/>
            <a:ext cx="5831814" cy="4237315"/>
          </a:xfrm>
          <a:prstGeom prst="rect">
            <a:avLst/>
          </a:prstGeom>
          <a:ln>
            <a:solidFill>
              <a:schemeClr val="tx1"/>
            </a:solidFill>
          </a:ln>
        </p:spPr>
      </p:pic>
      <p:sp>
        <p:nvSpPr>
          <p:cNvPr id="27" name="Rectangle 26">
            <a:extLst>
              <a:ext uri="{FF2B5EF4-FFF2-40B4-BE49-F238E27FC236}">
                <a16:creationId xmlns:a16="http://schemas.microsoft.com/office/drawing/2014/main" id="{A3D4E891-57DA-4DC2-A869-448E5F338A43}"/>
              </a:ext>
            </a:extLst>
          </p:cNvPr>
          <p:cNvSpPr/>
          <p:nvPr/>
        </p:nvSpPr>
        <p:spPr>
          <a:xfrm>
            <a:off x="4211881" y="1859473"/>
            <a:ext cx="1910862" cy="46340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sp>
        <p:nvSpPr>
          <p:cNvPr id="30" name="Rectangle 29">
            <a:extLst>
              <a:ext uri="{FF2B5EF4-FFF2-40B4-BE49-F238E27FC236}">
                <a16:creationId xmlns:a16="http://schemas.microsoft.com/office/drawing/2014/main" id="{D8A27255-E2F4-16BC-2013-93EDE5259B31}"/>
              </a:ext>
            </a:extLst>
          </p:cNvPr>
          <p:cNvSpPr/>
          <p:nvPr/>
        </p:nvSpPr>
        <p:spPr>
          <a:xfrm>
            <a:off x="5259639" y="2855461"/>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711C2F82-8A7F-DD26-E572-21F34240A8ED}"/>
              </a:ext>
            </a:extLst>
          </p:cNvPr>
          <p:cNvPicPr>
            <a:picLocks noChangeAspect="1"/>
          </p:cNvPicPr>
          <p:nvPr/>
        </p:nvPicPr>
        <p:blipFill>
          <a:blip r:embed="rId4"/>
          <a:stretch>
            <a:fillRect/>
          </a:stretch>
        </p:blipFill>
        <p:spPr>
          <a:xfrm>
            <a:off x="6122743" y="1849876"/>
            <a:ext cx="5799890" cy="4226516"/>
          </a:xfrm>
          <a:prstGeom prst="rect">
            <a:avLst/>
          </a:prstGeom>
          <a:ln>
            <a:solidFill>
              <a:schemeClr val="tx1"/>
            </a:solidFill>
          </a:ln>
        </p:spPr>
      </p:pic>
      <p:sp>
        <p:nvSpPr>
          <p:cNvPr id="39" name="Rectangle 38">
            <a:extLst>
              <a:ext uri="{FF2B5EF4-FFF2-40B4-BE49-F238E27FC236}">
                <a16:creationId xmlns:a16="http://schemas.microsoft.com/office/drawing/2014/main" id="{10270B5C-B5B6-B49A-7338-AA420E692A4E}"/>
              </a:ext>
            </a:extLst>
          </p:cNvPr>
          <p:cNvSpPr/>
          <p:nvPr/>
        </p:nvSpPr>
        <p:spPr>
          <a:xfrm>
            <a:off x="10967471" y="2855460"/>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3331C79B-3A33-5B1E-69AE-0D028BB93700}"/>
              </a:ext>
            </a:extLst>
          </p:cNvPr>
          <p:cNvSpPr/>
          <p:nvPr/>
        </p:nvSpPr>
        <p:spPr>
          <a:xfrm>
            <a:off x="10043695" y="1859473"/>
            <a:ext cx="1878938" cy="4647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pic>
        <p:nvPicPr>
          <p:cNvPr id="2" name="Picture 2" descr="Goal 1: No Poverty - The Global Goals">
            <a:extLst>
              <a:ext uri="{FF2B5EF4-FFF2-40B4-BE49-F238E27FC236}">
                <a16:creationId xmlns:a16="http://schemas.microsoft.com/office/drawing/2014/main" id="{6894039C-E41B-54F2-529A-F7CABEFCD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6967" y="689842"/>
            <a:ext cx="975666" cy="9159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3F740B1-ECC8-CC24-429E-8C6F48FD4A1C}"/>
              </a:ext>
            </a:extLst>
          </p:cNvPr>
          <p:cNvSpPr>
            <a:spLocks noGrp="1"/>
          </p:cNvSpPr>
          <p:nvPr>
            <p:ph type="sldNum" sz="quarter" idx="12"/>
          </p:nvPr>
        </p:nvSpPr>
        <p:spPr/>
        <p:txBody>
          <a:bodyPr/>
          <a:lstStyle/>
          <a:p>
            <a:fld id="{6EBA8149-75C9-4114-A48F-B4823580152A}" type="slidenum">
              <a:rPr lang="en-IN" smtClean="0">
                <a:latin typeface="+mj-lt"/>
              </a:rPr>
              <a:t>7</a:t>
            </a:fld>
            <a:endParaRPr lang="en-IN" dirty="0">
              <a:latin typeface="+mj-lt"/>
            </a:endParaRPr>
          </a:p>
        </p:txBody>
      </p:sp>
      <p:pic>
        <p:nvPicPr>
          <p:cNvPr id="4" name="Picture 3">
            <a:extLst>
              <a:ext uri="{FF2B5EF4-FFF2-40B4-BE49-F238E27FC236}">
                <a16:creationId xmlns:a16="http://schemas.microsoft.com/office/drawing/2014/main" id="{6E3C83FA-4F83-4E10-31FA-CEDBCA13325B}"/>
              </a:ext>
            </a:extLst>
          </p:cNvPr>
          <p:cNvPicPr>
            <a:picLocks noChangeAspect="1"/>
          </p:cNvPicPr>
          <p:nvPr/>
        </p:nvPicPr>
        <p:blipFill>
          <a:blip r:embed="rId6"/>
          <a:stretch>
            <a:fillRect/>
          </a:stretch>
        </p:blipFill>
        <p:spPr>
          <a:xfrm>
            <a:off x="290929" y="635486"/>
            <a:ext cx="630403" cy="970272"/>
          </a:xfrm>
          <a:prstGeom prst="rect">
            <a:avLst/>
          </a:prstGeom>
          <a:ln>
            <a:solidFill>
              <a:schemeClr val="tx1"/>
            </a:solidFill>
          </a:ln>
        </p:spPr>
      </p:pic>
      <p:sp>
        <p:nvSpPr>
          <p:cNvPr id="28" name="TextBox 27">
            <a:extLst>
              <a:ext uri="{FF2B5EF4-FFF2-40B4-BE49-F238E27FC236}">
                <a16:creationId xmlns:a16="http://schemas.microsoft.com/office/drawing/2014/main" id="{87BEECFD-9D71-3643-B862-79DBEDF85D45}"/>
              </a:ext>
            </a:extLst>
          </p:cNvPr>
          <p:cNvSpPr txBox="1"/>
          <p:nvPr/>
        </p:nvSpPr>
        <p:spPr>
          <a:xfrm>
            <a:off x="635790" y="3659221"/>
            <a:ext cx="1161167" cy="215444"/>
          </a:xfrm>
          <a:prstGeom prst="rect">
            <a:avLst/>
          </a:prstGeom>
          <a:noFill/>
        </p:spPr>
        <p:txBody>
          <a:bodyPr wrap="square" rtlCol="0">
            <a:spAutoFit/>
          </a:bodyPr>
          <a:lstStyle/>
          <a:p>
            <a:r>
              <a:rPr lang="en-IN" sz="800" dirty="0">
                <a:solidFill>
                  <a:srgbClr val="C00000"/>
                </a:solidFill>
                <a:latin typeface="+mj-lt"/>
              </a:rPr>
              <a:t>Hyderabad</a:t>
            </a:r>
          </a:p>
        </p:txBody>
      </p:sp>
      <p:sp>
        <p:nvSpPr>
          <p:cNvPr id="29" name="TextBox 28">
            <a:extLst>
              <a:ext uri="{FF2B5EF4-FFF2-40B4-BE49-F238E27FC236}">
                <a16:creationId xmlns:a16="http://schemas.microsoft.com/office/drawing/2014/main" id="{E478B9B2-D450-F37A-DE10-6BBCC1E12422}"/>
              </a:ext>
            </a:extLst>
          </p:cNvPr>
          <p:cNvSpPr txBox="1"/>
          <p:nvPr/>
        </p:nvSpPr>
        <p:spPr>
          <a:xfrm>
            <a:off x="6287733" y="3594204"/>
            <a:ext cx="1161167" cy="215444"/>
          </a:xfrm>
          <a:prstGeom prst="rect">
            <a:avLst/>
          </a:prstGeom>
          <a:noFill/>
        </p:spPr>
        <p:txBody>
          <a:bodyPr wrap="square" rtlCol="0">
            <a:spAutoFit/>
          </a:bodyPr>
          <a:lstStyle/>
          <a:p>
            <a:r>
              <a:rPr lang="en-IN" sz="800" dirty="0">
                <a:solidFill>
                  <a:srgbClr val="0099CC"/>
                </a:solidFill>
                <a:latin typeface="+mj-lt"/>
              </a:rPr>
              <a:t>Hyderabad</a:t>
            </a:r>
          </a:p>
        </p:txBody>
      </p:sp>
      <p:sp>
        <p:nvSpPr>
          <p:cNvPr id="31" name="TextBox 30">
            <a:extLst>
              <a:ext uri="{FF2B5EF4-FFF2-40B4-BE49-F238E27FC236}">
                <a16:creationId xmlns:a16="http://schemas.microsoft.com/office/drawing/2014/main" id="{A8C480ED-7B56-5002-11D3-B2F79106FACB}"/>
              </a:ext>
            </a:extLst>
          </p:cNvPr>
          <p:cNvSpPr txBox="1"/>
          <p:nvPr/>
        </p:nvSpPr>
        <p:spPr>
          <a:xfrm>
            <a:off x="6250891" y="3296997"/>
            <a:ext cx="1161167" cy="215444"/>
          </a:xfrm>
          <a:prstGeom prst="rect">
            <a:avLst/>
          </a:prstGeom>
          <a:noFill/>
        </p:spPr>
        <p:txBody>
          <a:bodyPr wrap="square" rtlCol="0">
            <a:spAutoFit/>
          </a:bodyPr>
          <a:lstStyle/>
          <a:p>
            <a:r>
              <a:rPr lang="en-IN" sz="800" dirty="0">
                <a:solidFill>
                  <a:srgbClr val="C00000"/>
                </a:solidFill>
                <a:latin typeface="+mj-lt"/>
              </a:rPr>
              <a:t>Secunderabad</a:t>
            </a:r>
          </a:p>
        </p:txBody>
      </p:sp>
      <p:sp>
        <p:nvSpPr>
          <p:cNvPr id="32" name="TextBox 31">
            <a:extLst>
              <a:ext uri="{FF2B5EF4-FFF2-40B4-BE49-F238E27FC236}">
                <a16:creationId xmlns:a16="http://schemas.microsoft.com/office/drawing/2014/main" id="{B6258FD2-2EE7-D02A-83CD-0352879AC699}"/>
              </a:ext>
            </a:extLst>
          </p:cNvPr>
          <p:cNvSpPr txBox="1"/>
          <p:nvPr/>
        </p:nvSpPr>
        <p:spPr>
          <a:xfrm>
            <a:off x="2045669" y="4430967"/>
            <a:ext cx="1161167" cy="215444"/>
          </a:xfrm>
          <a:prstGeom prst="rect">
            <a:avLst/>
          </a:prstGeom>
          <a:noFill/>
        </p:spPr>
        <p:txBody>
          <a:bodyPr wrap="square" rtlCol="0">
            <a:spAutoFit/>
          </a:bodyPr>
          <a:lstStyle/>
          <a:p>
            <a:r>
              <a:rPr lang="en-IN" sz="800" dirty="0">
                <a:solidFill>
                  <a:srgbClr val="C00000"/>
                </a:solidFill>
                <a:latin typeface="+mj-lt"/>
              </a:rPr>
              <a:t>West Godavari</a:t>
            </a:r>
          </a:p>
        </p:txBody>
      </p:sp>
      <p:sp>
        <p:nvSpPr>
          <p:cNvPr id="34" name="TextBox 33">
            <a:extLst>
              <a:ext uri="{FF2B5EF4-FFF2-40B4-BE49-F238E27FC236}">
                <a16:creationId xmlns:a16="http://schemas.microsoft.com/office/drawing/2014/main" id="{72C8EA77-E5CD-BEF6-D054-87E6483A8E64}"/>
              </a:ext>
            </a:extLst>
          </p:cNvPr>
          <p:cNvSpPr txBox="1"/>
          <p:nvPr/>
        </p:nvSpPr>
        <p:spPr>
          <a:xfrm>
            <a:off x="3221102" y="3081553"/>
            <a:ext cx="1161167" cy="215444"/>
          </a:xfrm>
          <a:prstGeom prst="rect">
            <a:avLst/>
          </a:prstGeom>
          <a:noFill/>
        </p:spPr>
        <p:txBody>
          <a:bodyPr wrap="square" rtlCol="0">
            <a:spAutoFit/>
          </a:bodyPr>
          <a:lstStyle/>
          <a:p>
            <a:r>
              <a:rPr lang="en-IN" sz="800" dirty="0">
                <a:solidFill>
                  <a:srgbClr val="C00000"/>
                </a:solidFill>
                <a:latin typeface="+mj-lt"/>
              </a:rPr>
              <a:t>East Godavari</a:t>
            </a:r>
          </a:p>
        </p:txBody>
      </p:sp>
      <p:sp>
        <p:nvSpPr>
          <p:cNvPr id="36" name="TextBox 35">
            <a:extLst>
              <a:ext uri="{FF2B5EF4-FFF2-40B4-BE49-F238E27FC236}">
                <a16:creationId xmlns:a16="http://schemas.microsoft.com/office/drawing/2014/main" id="{18B7060A-181A-EC79-44EE-6A3556ABC938}"/>
              </a:ext>
            </a:extLst>
          </p:cNvPr>
          <p:cNvSpPr txBox="1"/>
          <p:nvPr/>
        </p:nvSpPr>
        <p:spPr>
          <a:xfrm>
            <a:off x="8073245" y="3489895"/>
            <a:ext cx="1161167" cy="215444"/>
          </a:xfrm>
          <a:prstGeom prst="rect">
            <a:avLst/>
          </a:prstGeom>
          <a:noFill/>
        </p:spPr>
        <p:txBody>
          <a:bodyPr wrap="square" rtlCol="0">
            <a:spAutoFit/>
          </a:bodyPr>
          <a:lstStyle/>
          <a:p>
            <a:r>
              <a:rPr lang="en-IN" sz="800" dirty="0">
                <a:solidFill>
                  <a:srgbClr val="C00000"/>
                </a:solidFill>
                <a:latin typeface="+mj-lt"/>
              </a:rPr>
              <a:t>Eluru</a:t>
            </a:r>
          </a:p>
        </p:txBody>
      </p:sp>
      <p:sp>
        <p:nvSpPr>
          <p:cNvPr id="37" name="TextBox 36">
            <a:extLst>
              <a:ext uri="{FF2B5EF4-FFF2-40B4-BE49-F238E27FC236}">
                <a16:creationId xmlns:a16="http://schemas.microsoft.com/office/drawing/2014/main" id="{1F6E8815-5F68-7261-5CD3-9203FC255B80}"/>
              </a:ext>
            </a:extLst>
          </p:cNvPr>
          <p:cNvSpPr txBox="1"/>
          <p:nvPr/>
        </p:nvSpPr>
        <p:spPr>
          <a:xfrm>
            <a:off x="9138561" y="3294340"/>
            <a:ext cx="1161167" cy="215444"/>
          </a:xfrm>
          <a:prstGeom prst="rect">
            <a:avLst/>
          </a:prstGeom>
          <a:noFill/>
        </p:spPr>
        <p:txBody>
          <a:bodyPr wrap="square" rtlCol="0">
            <a:spAutoFit/>
          </a:bodyPr>
          <a:lstStyle/>
          <a:p>
            <a:r>
              <a:rPr lang="en-IN" sz="800" dirty="0">
                <a:solidFill>
                  <a:srgbClr val="C00000"/>
                </a:solidFill>
                <a:latin typeface="+mj-lt"/>
              </a:rPr>
              <a:t>Kakinada</a:t>
            </a:r>
          </a:p>
        </p:txBody>
      </p:sp>
      <p:sp>
        <p:nvSpPr>
          <p:cNvPr id="38" name="TextBox 37">
            <a:extLst>
              <a:ext uri="{FF2B5EF4-FFF2-40B4-BE49-F238E27FC236}">
                <a16:creationId xmlns:a16="http://schemas.microsoft.com/office/drawing/2014/main" id="{2DE6E259-BCF4-B421-4506-CD9768FF31A9}"/>
              </a:ext>
            </a:extLst>
          </p:cNvPr>
          <p:cNvSpPr txBox="1"/>
          <p:nvPr/>
        </p:nvSpPr>
        <p:spPr>
          <a:xfrm>
            <a:off x="9287362" y="4284209"/>
            <a:ext cx="1161167" cy="215444"/>
          </a:xfrm>
          <a:prstGeom prst="rect">
            <a:avLst/>
          </a:prstGeom>
          <a:noFill/>
        </p:spPr>
        <p:txBody>
          <a:bodyPr wrap="square" rtlCol="0">
            <a:spAutoFit/>
          </a:bodyPr>
          <a:lstStyle/>
          <a:p>
            <a:r>
              <a:rPr lang="en-IN" sz="800" dirty="0">
                <a:solidFill>
                  <a:srgbClr val="C00000"/>
                </a:solidFill>
                <a:latin typeface="+mj-lt"/>
              </a:rPr>
              <a:t>Amalapuram (Sc)</a:t>
            </a:r>
          </a:p>
        </p:txBody>
      </p:sp>
      <p:sp>
        <p:nvSpPr>
          <p:cNvPr id="40" name="TextBox 39">
            <a:extLst>
              <a:ext uri="{FF2B5EF4-FFF2-40B4-BE49-F238E27FC236}">
                <a16:creationId xmlns:a16="http://schemas.microsoft.com/office/drawing/2014/main" id="{93FEBA5E-C32D-E0DB-299F-89A538BDC6F2}"/>
              </a:ext>
            </a:extLst>
          </p:cNvPr>
          <p:cNvSpPr txBox="1"/>
          <p:nvPr/>
        </p:nvSpPr>
        <p:spPr>
          <a:xfrm>
            <a:off x="8324064" y="4397331"/>
            <a:ext cx="1161167" cy="215444"/>
          </a:xfrm>
          <a:prstGeom prst="rect">
            <a:avLst/>
          </a:prstGeom>
          <a:noFill/>
        </p:spPr>
        <p:txBody>
          <a:bodyPr wrap="square" rtlCol="0">
            <a:spAutoFit/>
          </a:bodyPr>
          <a:lstStyle/>
          <a:p>
            <a:r>
              <a:rPr lang="en-IN" sz="800" dirty="0">
                <a:solidFill>
                  <a:srgbClr val="C00000"/>
                </a:solidFill>
                <a:latin typeface="+mj-lt"/>
              </a:rPr>
              <a:t>Narsapuram</a:t>
            </a:r>
          </a:p>
        </p:txBody>
      </p:sp>
      <p:sp>
        <p:nvSpPr>
          <p:cNvPr id="42" name="TextBox 41">
            <a:extLst>
              <a:ext uri="{FF2B5EF4-FFF2-40B4-BE49-F238E27FC236}">
                <a16:creationId xmlns:a16="http://schemas.microsoft.com/office/drawing/2014/main" id="{77819354-5D36-8F38-9908-9638FD998BE0}"/>
              </a:ext>
            </a:extLst>
          </p:cNvPr>
          <p:cNvSpPr txBox="1"/>
          <p:nvPr/>
        </p:nvSpPr>
        <p:spPr>
          <a:xfrm>
            <a:off x="7977394" y="3864503"/>
            <a:ext cx="1161167" cy="215444"/>
          </a:xfrm>
          <a:prstGeom prst="rect">
            <a:avLst/>
          </a:prstGeom>
          <a:noFill/>
        </p:spPr>
        <p:txBody>
          <a:bodyPr wrap="square" rtlCol="0">
            <a:spAutoFit/>
          </a:bodyPr>
          <a:lstStyle/>
          <a:p>
            <a:r>
              <a:rPr lang="en-IN" sz="800" dirty="0">
                <a:solidFill>
                  <a:srgbClr val="0099CC"/>
                </a:solidFill>
                <a:latin typeface="+mj-lt"/>
              </a:rPr>
              <a:t>Rajahmundry</a:t>
            </a:r>
          </a:p>
        </p:txBody>
      </p:sp>
    </p:spTree>
    <p:extLst>
      <p:ext uri="{BB962C8B-B14F-4D97-AF65-F5344CB8AC3E}">
        <p14:creationId xmlns:p14="http://schemas.microsoft.com/office/powerpoint/2010/main" val="2174288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37FE-EC4A-7C91-6FC4-86B39B663C79}"/>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FBB5DE23-B82D-2631-4935-F27A6D6FDD48}"/>
              </a:ext>
            </a:extLst>
          </p:cNvPr>
          <p:cNvSpPr>
            <a:spLocks noGrp="1"/>
          </p:cNvSpPr>
          <p:nvPr>
            <p:ph idx="1"/>
          </p:nvPr>
        </p:nvSpPr>
        <p:spPr>
          <a:xfrm>
            <a:off x="1426205" y="900626"/>
            <a:ext cx="4417793" cy="1033708"/>
          </a:xfrm>
        </p:spPr>
        <p:txBody>
          <a:bodyPr>
            <a:normAutofit/>
          </a:bodyPr>
          <a:lstStyle/>
          <a:p>
            <a:r>
              <a:rPr lang="en-US" sz="2800" b="1" dirty="0">
                <a:solidFill>
                  <a:schemeClr val="tx1"/>
                </a:solidFill>
                <a:latin typeface="+mj-lt"/>
              </a:rPr>
              <a:t>Stunting in Children</a:t>
            </a:r>
          </a:p>
        </p:txBody>
      </p:sp>
      <p:sp>
        <p:nvSpPr>
          <p:cNvPr id="5" name="Footer Placeholder 4">
            <a:extLst>
              <a:ext uri="{FF2B5EF4-FFF2-40B4-BE49-F238E27FC236}">
                <a16:creationId xmlns:a16="http://schemas.microsoft.com/office/drawing/2014/main" id="{FBEE2C28-6A67-975D-A607-6282061D5421}"/>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CD11C840-C5B9-C0B1-A1B7-03166CFC2597}"/>
              </a:ext>
            </a:extLst>
          </p:cNvPr>
          <p:cNvSpPr txBox="1"/>
          <p:nvPr/>
        </p:nvSpPr>
        <p:spPr>
          <a:xfrm>
            <a:off x="4661976" y="989213"/>
            <a:ext cx="5999355" cy="707886"/>
          </a:xfrm>
          <a:prstGeom prst="rect">
            <a:avLst/>
          </a:prstGeom>
          <a:noFill/>
        </p:spPr>
        <p:txBody>
          <a:bodyPr wrap="square" rtlCol="0">
            <a:spAutoFit/>
          </a:bodyPr>
          <a:lstStyle/>
          <a:p>
            <a:pPr marL="228600" indent="-228600">
              <a:buFont typeface="Wingdings" panose="05000000000000000000" pitchFamily="2" charset="2"/>
              <a:buChar char="q"/>
            </a:pPr>
            <a:r>
              <a:rPr lang="en-IN" sz="1000" dirty="0"/>
              <a:t>Sikkim constituency has to focus on child mal-nutrition in North district.</a:t>
            </a:r>
          </a:p>
          <a:p>
            <a:pPr marL="228600" indent="-228600">
              <a:buFont typeface="Wingdings" panose="05000000000000000000" pitchFamily="2" charset="2"/>
              <a:buChar char="q"/>
            </a:pPr>
            <a:r>
              <a:rPr lang="en-IN" sz="1000" dirty="0"/>
              <a:t>Although Kamrup district achieved the target, Gauhati constituency has to prioritise child nutrition in Kamrup Metropolitan, Goalpara and Darrang regions too.</a:t>
            </a:r>
          </a:p>
          <a:p>
            <a:pPr marL="228600" indent="-228600">
              <a:buFont typeface="Wingdings" panose="05000000000000000000" pitchFamily="2" charset="2"/>
              <a:buChar char="q"/>
            </a:pPr>
            <a:endParaRPr lang="en-IN" sz="1000" dirty="0"/>
          </a:p>
        </p:txBody>
      </p:sp>
      <p:pic>
        <p:nvPicPr>
          <p:cNvPr id="9" name="Picture 8">
            <a:extLst>
              <a:ext uri="{FF2B5EF4-FFF2-40B4-BE49-F238E27FC236}">
                <a16:creationId xmlns:a16="http://schemas.microsoft.com/office/drawing/2014/main" id="{3D42CC4C-0983-208D-F0B8-4C7FBC42E14E}"/>
              </a:ext>
            </a:extLst>
          </p:cNvPr>
          <p:cNvPicPr>
            <a:picLocks noChangeAspect="1"/>
          </p:cNvPicPr>
          <p:nvPr/>
        </p:nvPicPr>
        <p:blipFill>
          <a:blip r:embed="rId3"/>
          <a:stretch>
            <a:fillRect/>
          </a:stretch>
        </p:blipFill>
        <p:spPr>
          <a:xfrm>
            <a:off x="6261208" y="1849876"/>
            <a:ext cx="5652527" cy="4211582"/>
          </a:xfrm>
          <a:prstGeom prst="rect">
            <a:avLst/>
          </a:prstGeom>
          <a:ln>
            <a:solidFill>
              <a:schemeClr val="tx1"/>
            </a:solidFill>
          </a:ln>
        </p:spPr>
      </p:pic>
      <p:sp>
        <p:nvSpPr>
          <p:cNvPr id="39" name="Rectangle 38">
            <a:extLst>
              <a:ext uri="{FF2B5EF4-FFF2-40B4-BE49-F238E27FC236}">
                <a16:creationId xmlns:a16="http://schemas.microsoft.com/office/drawing/2014/main" id="{6D9BA6FC-94A9-54A0-87E9-8B56F5538A8D}"/>
              </a:ext>
            </a:extLst>
          </p:cNvPr>
          <p:cNvSpPr/>
          <p:nvPr/>
        </p:nvSpPr>
        <p:spPr>
          <a:xfrm>
            <a:off x="11077374" y="2757820"/>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35383FF5-C908-C78E-666D-E54C87840191}"/>
              </a:ext>
            </a:extLst>
          </p:cNvPr>
          <p:cNvSpPr/>
          <p:nvPr/>
        </p:nvSpPr>
        <p:spPr>
          <a:xfrm>
            <a:off x="10087661" y="1849876"/>
            <a:ext cx="1826074" cy="38857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pic>
        <p:nvPicPr>
          <p:cNvPr id="10" name="Picture 9" descr="SDG2: Zero Hunger - KISS Deemed to be University">
            <a:extLst>
              <a:ext uri="{FF2B5EF4-FFF2-40B4-BE49-F238E27FC236}">
                <a16:creationId xmlns:a16="http://schemas.microsoft.com/office/drawing/2014/main" id="{5CACB441-4B16-E495-CB5A-7DA2E1FBB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405" y="593807"/>
            <a:ext cx="1017330" cy="10173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C54DFEFE-8E79-2564-2BDD-685097591E65}"/>
              </a:ext>
            </a:extLst>
          </p:cNvPr>
          <p:cNvSpPr>
            <a:spLocks noGrp="1"/>
          </p:cNvSpPr>
          <p:nvPr>
            <p:ph type="sldNum" sz="quarter" idx="12"/>
          </p:nvPr>
        </p:nvSpPr>
        <p:spPr/>
        <p:txBody>
          <a:bodyPr/>
          <a:lstStyle/>
          <a:p>
            <a:fld id="{6EBA8149-75C9-4114-A48F-B4823580152A}" type="slidenum">
              <a:rPr lang="en-IN" smtClean="0">
                <a:latin typeface="+mj-lt"/>
              </a:rPr>
              <a:t>8</a:t>
            </a:fld>
            <a:endParaRPr lang="en-IN" dirty="0">
              <a:latin typeface="+mj-lt"/>
            </a:endParaRPr>
          </a:p>
        </p:txBody>
      </p:sp>
      <p:pic>
        <p:nvPicPr>
          <p:cNvPr id="3" name="Picture 2">
            <a:extLst>
              <a:ext uri="{FF2B5EF4-FFF2-40B4-BE49-F238E27FC236}">
                <a16:creationId xmlns:a16="http://schemas.microsoft.com/office/drawing/2014/main" id="{B5A1C5DF-A6FB-7E4B-FE4B-D7D3E6677E9D}"/>
              </a:ext>
            </a:extLst>
          </p:cNvPr>
          <p:cNvPicPr>
            <a:picLocks noChangeAspect="1"/>
          </p:cNvPicPr>
          <p:nvPr/>
        </p:nvPicPr>
        <p:blipFill>
          <a:blip r:embed="rId5"/>
          <a:stretch>
            <a:fillRect/>
          </a:stretch>
        </p:blipFill>
        <p:spPr>
          <a:xfrm>
            <a:off x="435760" y="735960"/>
            <a:ext cx="688473" cy="875177"/>
          </a:xfrm>
          <a:prstGeom prst="rect">
            <a:avLst/>
          </a:prstGeom>
          <a:ln>
            <a:solidFill>
              <a:schemeClr val="tx1"/>
            </a:solidFill>
          </a:ln>
        </p:spPr>
      </p:pic>
      <p:pic>
        <p:nvPicPr>
          <p:cNvPr id="15" name="Picture 14">
            <a:extLst>
              <a:ext uri="{FF2B5EF4-FFF2-40B4-BE49-F238E27FC236}">
                <a16:creationId xmlns:a16="http://schemas.microsoft.com/office/drawing/2014/main" id="{CFB179AC-D941-9F30-658D-D51571ED3485}"/>
              </a:ext>
            </a:extLst>
          </p:cNvPr>
          <p:cNvPicPr>
            <a:picLocks noChangeAspect="1"/>
          </p:cNvPicPr>
          <p:nvPr/>
        </p:nvPicPr>
        <p:blipFill>
          <a:blip r:embed="rId6"/>
          <a:stretch>
            <a:fillRect/>
          </a:stretch>
        </p:blipFill>
        <p:spPr>
          <a:xfrm>
            <a:off x="439524" y="1849876"/>
            <a:ext cx="5774851" cy="4217639"/>
          </a:xfrm>
          <a:prstGeom prst="rect">
            <a:avLst/>
          </a:prstGeom>
          <a:ln>
            <a:solidFill>
              <a:schemeClr val="tx1"/>
            </a:solidFill>
          </a:ln>
        </p:spPr>
      </p:pic>
      <p:sp>
        <p:nvSpPr>
          <p:cNvPr id="27" name="Rectangle 26">
            <a:extLst>
              <a:ext uri="{FF2B5EF4-FFF2-40B4-BE49-F238E27FC236}">
                <a16:creationId xmlns:a16="http://schemas.microsoft.com/office/drawing/2014/main" id="{68F06E35-145D-52BB-1629-443F354CC5D6}"/>
              </a:ext>
            </a:extLst>
          </p:cNvPr>
          <p:cNvSpPr/>
          <p:nvPr/>
        </p:nvSpPr>
        <p:spPr>
          <a:xfrm>
            <a:off x="4127578" y="1864548"/>
            <a:ext cx="2086797" cy="40672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sp>
        <p:nvSpPr>
          <p:cNvPr id="30" name="Rectangle 29">
            <a:extLst>
              <a:ext uri="{FF2B5EF4-FFF2-40B4-BE49-F238E27FC236}">
                <a16:creationId xmlns:a16="http://schemas.microsoft.com/office/drawing/2014/main" id="{6799EEB4-6778-ACE0-8C4D-2AD416E57B70}"/>
              </a:ext>
            </a:extLst>
          </p:cNvPr>
          <p:cNvSpPr/>
          <p:nvPr/>
        </p:nvSpPr>
        <p:spPr>
          <a:xfrm>
            <a:off x="5329831" y="2903663"/>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TextBox 53">
            <a:extLst>
              <a:ext uri="{FF2B5EF4-FFF2-40B4-BE49-F238E27FC236}">
                <a16:creationId xmlns:a16="http://schemas.microsoft.com/office/drawing/2014/main" id="{D5EC50CB-5042-5890-9D53-5DA3985DC6FF}"/>
              </a:ext>
            </a:extLst>
          </p:cNvPr>
          <p:cNvSpPr txBox="1"/>
          <p:nvPr/>
        </p:nvSpPr>
        <p:spPr>
          <a:xfrm>
            <a:off x="243179" y="3202531"/>
            <a:ext cx="1161167" cy="338554"/>
          </a:xfrm>
          <a:prstGeom prst="rect">
            <a:avLst/>
          </a:prstGeom>
          <a:noFill/>
        </p:spPr>
        <p:txBody>
          <a:bodyPr wrap="square" rtlCol="0">
            <a:spAutoFit/>
          </a:bodyPr>
          <a:lstStyle/>
          <a:p>
            <a:r>
              <a:rPr lang="en-IN" sz="800" dirty="0">
                <a:solidFill>
                  <a:srgbClr val="0099CC"/>
                </a:solidFill>
                <a:latin typeface="+mj-lt"/>
              </a:rPr>
              <a:t>West </a:t>
            </a:r>
          </a:p>
          <a:p>
            <a:r>
              <a:rPr lang="en-IN" sz="800" dirty="0">
                <a:solidFill>
                  <a:srgbClr val="0099CC"/>
                </a:solidFill>
                <a:latin typeface="+mj-lt"/>
              </a:rPr>
              <a:t>District</a:t>
            </a:r>
          </a:p>
        </p:txBody>
      </p:sp>
      <p:sp>
        <p:nvSpPr>
          <p:cNvPr id="55" name="TextBox 54">
            <a:extLst>
              <a:ext uri="{FF2B5EF4-FFF2-40B4-BE49-F238E27FC236}">
                <a16:creationId xmlns:a16="http://schemas.microsoft.com/office/drawing/2014/main" id="{F43EE48E-CFD9-754C-C1A7-CE91BBA2E135}"/>
              </a:ext>
            </a:extLst>
          </p:cNvPr>
          <p:cNvSpPr txBox="1"/>
          <p:nvPr/>
        </p:nvSpPr>
        <p:spPr>
          <a:xfrm>
            <a:off x="587494" y="3786344"/>
            <a:ext cx="1161167" cy="215444"/>
          </a:xfrm>
          <a:prstGeom prst="rect">
            <a:avLst/>
          </a:prstGeom>
          <a:noFill/>
        </p:spPr>
        <p:txBody>
          <a:bodyPr wrap="square" rtlCol="0">
            <a:spAutoFit/>
          </a:bodyPr>
          <a:lstStyle/>
          <a:p>
            <a:r>
              <a:rPr lang="en-IN" sz="800" dirty="0">
                <a:solidFill>
                  <a:srgbClr val="0099CC"/>
                </a:solidFill>
                <a:latin typeface="+mj-lt"/>
              </a:rPr>
              <a:t>South District</a:t>
            </a:r>
          </a:p>
        </p:txBody>
      </p:sp>
      <p:sp>
        <p:nvSpPr>
          <p:cNvPr id="56" name="TextBox 55">
            <a:extLst>
              <a:ext uri="{FF2B5EF4-FFF2-40B4-BE49-F238E27FC236}">
                <a16:creationId xmlns:a16="http://schemas.microsoft.com/office/drawing/2014/main" id="{01F6FEF8-01E6-F527-C658-C8C9C57B10AF}"/>
              </a:ext>
            </a:extLst>
          </p:cNvPr>
          <p:cNvSpPr txBox="1"/>
          <p:nvPr/>
        </p:nvSpPr>
        <p:spPr>
          <a:xfrm>
            <a:off x="1012293" y="2710388"/>
            <a:ext cx="1161167" cy="215444"/>
          </a:xfrm>
          <a:prstGeom prst="rect">
            <a:avLst/>
          </a:prstGeom>
          <a:noFill/>
        </p:spPr>
        <p:txBody>
          <a:bodyPr wrap="square" rtlCol="0">
            <a:spAutoFit/>
          </a:bodyPr>
          <a:lstStyle/>
          <a:p>
            <a:r>
              <a:rPr lang="en-IN" sz="800" dirty="0">
                <a:solidFill>
                  <a:srgbClr val="C00000"/>
                </a:solidFill>
                <a:latin typeface="+mj-lt"/>
              </a:rPr>
              <a:t>North District</a:t>
            </a:r>
          </a:p>
        </p:txBody>
      </p:sp>
      <p:sp>
        <p:nvSpPr>
          <p:cNvPr id="57" name="TextBox 56">
            <a:extLst>
              <a:ext uri="{FF2B5EF4-FFF2-40B4-BE49-F238E27FC236}">
                <a16:creationId xmlns:a16="http://schemas.microsoft.com/office/drawing/2014/main" id="{1BAB5C06-41D1-0694-2F66-4E0D088FBDAB}"/>
              </a:ext>
            </a:extLst>
          </p:cNvPr>
          <p:cNvSpPr txBox="1"/>
          <p:nvPr/>
        </p:nvSpPr>
        <p:spPr>
          <a:xfrm>
            <a:off x="1208000" y="3368399"/>
            <a:ext cx="1161167" cy="215444"/>
          </a:xfrm>
          <a:prstGeom prst="rect">
            <a:avLst/>
          </a:prstGeom>
          <a:noFill/>
        </p:spPr>
        <p:txBody>
          <a:bodyPr wrap="square" rtlCol="0">
            <a:spAutoFit/>
          </a:bodyPr>
          <a:lstStyle/>
          <a:p>
            <a:r>
              <a:rPr lang="en-IN" sz="800" dirty="0">
                <a:solidFill>
                  <a:srgbClr val="008000"/>
                </a:solidFill>
                <a:latin typeface="+mj-lt"/>
              </a:rPr>
              <a:t>East District</a:t>
            </a:r>
          </a:p>
        </p:txBody>
      </p:sp>
      <p:sp>
        <p:nvSpPr>
          <p:cNvPr id="58" name="TextBox 57">
            <a:extLst>
              <a:ext uri="{FF2B5EF4-FFF2-40B4-BE49-F238E27FC236}">
                <a16:creationId xmlns:a16="http://schemas.microsoft.com/office/drawing/2014/main" id="{A3BCACAC-05E1-B5B9-8C14-9F5AE366E5A2}"/>
              </a:ext>
            </a:extLst>
          </p:cNvPr>
          <p:cNvSpPr txBox="1"/>
          <p:nvPr/>
        </p:nvSpPr>
        <p:spPr>
          <a:xfrm>
            <a:off x="2966303" y="4982365"/>
            <a:ext cx="1161167" cy="215444"/>
          </a:xfrm>
          <a:prstGeom prst="rect">
            <a:avLst/>
          </a:prstGeom>
          <a:noFill/>
        </p:spPr>
        <p:txBody>
          <a:bodyPr wrap="square" rtlCol="0">
            <a:spAutoFit/>
          </a:bodyPr>
          <a:lstStyle/>
          <a:p>
            <a:r>
              <a:rPr lang="en-IN" sz="800" dirty="0">
                <a:solidFill>
                  <a:srgbClr val="008000"/>
                </a:solidFill>
                <a:latin typeface="+mj-lt"/>
              </a:rPr>
              <a:t>Kamrup</a:t>
            </a:r>
          </a:p>
        </p:txBody>
      </p:sp>
      <p:sp>
        <p:nvSpPr>
          <p:cNvPr id="61" name="TextBox 60">
            <a:extLst>
              <a:ext uri="{FF2B5EF4-FFF2-40B4-BE49-F238E27FC236}">
                <a16:creationId xmlns:a16="http://schemas.microsoft.com/office/drawing/2014/main" id="{9BA82DBB-4893-D580-B2CE-504DE91F9ECE}"/>
              </a:ext>
            </a:extLst>
          </p:cNvPr>
          <p:cNvSpPr txBox="1"/>
          <p:nvPr/>
        </p:nvSpPr>
        <p:spPr>
          <a:xfrm>
            <a:off x="3635102" y="4719110"/>
            <a:ext cx="1161167" cy="338554"/>
          </a:xfrm>
          <a:prstGeom prst="rect">
            <a:avLst/>
          </a:prstGeom>
          <a:noFill/>
        </p:spPr>
        <p:txBody>
          <a:bodyPr wrap="square" rtlCol="0">
            <a:spAutoFit/>
          </a:bodyPr>
          <a:lstStyle/>
          <a:p>
            <a:r>
              <a:rPr lang="en-IN" sz="800" dirty="0">
                <a:solidFill>
                  <a:srgbClr val="C00000"/>
                </a:solidFill>
                <a:latin typeface="+mj-lt"/>
              </a:rPr>
              <a:t>Kamrup </a:t>
            </a:r>
          </a:p>
          <a:p>
            <a:r>
              <a:rPr lang="en-IN" sz="800" dirty="0">
                <a:solidFill>
                  <a:srgbClr val="C00000"/>
                </a:solidFill>
                <a:latin typeface="+mj-lt"/>
              </a:rPr>
              <a:t>Metropolitan</a:t>
            </a:r>
          </a:p>
        </p:txBody>
      </p:sp>
      <p:sp>
        <p:nvSpPr>
          <p:cNvPr id="62" name="TextBox 61">
            <a:extLst>
              <a:ext uri="{FF2B5EF4-FFF2-40B4-BE49-F238E27FC236}">
                <a16:creationId xmlns:a16="http://schemas.microsoft.com/office/drawing/2014/main" id="{345D8869-BD79-8E6B-846F-2798F0E7C6B5}"/>
              </a:ext>
            </a:extLst>
          </p:cNvPr>
          <p:cNvSpPr txBox="1"/>
          <p:nvPr/>
        </p:nvSpPr>
        <p:spPr>
          <a:xfrm>
            <a:off x="2173460" y="4793427"/>
            <a:ext cx="1161167" cy="215444"/>
          </a:xfrm>
          <a:prstGeom prst="rect">
            <a:avLst/>
          </a:prstGeom>
          <a:noFill/>
        </p:spPr>
        <p:txBody>
          <a:bodyPr wrap="square" rtlCol="0">
            <a:spAutoFit/>
          </a:bodyPr>
          <a:lstStyle/>
          <a:p>
            <a:r>
              <a:rPr lang="en-IN" sz="800" dirty="0">
                <a:solidFill>
                  <a:srgbClr val="C00000"/>
                </a:solidFill>
                <a:latin typeface="+mj-lt"/>
              </a:rPr>
              <a:t>Goalpara</a:t>
            </a:r>
          </a:p>
        </p:txBody>
      </p:sp>
      <p:sp>
        <p:nvSpPr>
          <p:cNvPr id="63" name="TextBox 62">
            <a:extLst>
              <a:ext uri="{FF2B5EF4-FFF2-40B4-BE49-F238E27FC236}">
                <a16:creationId xmlns:a16="http://schemas.microsoft.com/office/drawing/2014/main" id="{D78C2857-DEDF-5657-5154-73D172483CA9}"/>
              </a:ext>
            </a:extLst>
          </p:cNvPr>
          <p:cNvSpPr txBox="1"/>
          <p:nvPr/>
        </p:nvSpPr>
        <p:spPr>
          <a:xfrm>
            <a:off x="2083687" y="4291208"/>
            <a:ext cx="1161167" cy="215444"/>
          </a:xfrm>
          <a:prstGeom prst="rect">
            <a:avLst/>
          </a:prstGeom>
          <a:noFill/>
        </p:spPr>
        <p:txBody>
          <a:bodyPr wrap="square" rtlCol="0">
            <a:spAutoFit/>
          </a:bodyPr>
          <a:lstStyle/>
          <a:p>
            <a:r>
              <a:rPr lang="en-IN" sz="800" dirty="0">
                <a:solidFill>
                  <a:srgbClr val="C00000"/>
                </a:solidFill>
                <a:latin typeface="+mj-lt"/>
              </a:rPr>
              <a:t>Barpeta</a:t>
            </a:r>
          </a:p>
        </p:txBody>
      </p:sp>
      <p:sp>
        <p:nvSpPr>
          <p:cNvPr id="64" name="TextBox 63">
            <a:extLst>
              <a:ext uri="{FF2B5EF4-FFF2-40B4-BE49-F238E27FC236}">
                <a16:creationId xmlns:a16="http://schemas.microsoft.com/office/drawing/2014/main" id="{E9795FED-6F09-42F3-6453-E9C58ED52E59}"/>
              </a:ext>
            </a:extLst>
          </p:cNvPr>
          <p:cNvSpPr txBox="1"/>
          <p:nvPr/>
        </p:nvSpPr>
        <p:spPr>
          <a:xfrm>
            <a:off x="3145863" y="4062031"/>
            <a:ext cx="1161167" cy="215444"/>
          </a:xfrm>
          <a:prstGeom prst="rect">
            <a:avLst/>
          </a:prstGeom>
          <a:noFill/>
        </p:spPr>
        <p:txBody>
          <a:bodyPr wrap="square" rtlCol="0">
            <a:spAutoFit/>
          </a:bodyPr>
          <a:lstStyle/>
          <a:p>
            <a:r>
              <a:rPr lang="en-IN" sz="800" dirty="0">
                <a:solidFill>
                  <a:srgbClr val="C00000"/>
                </a:solidFill>
                <a:latin typeface="+mj-lt"/>
              </a:rPr>
              <a:t>Nalbari</a:t>
            </a:r>
          </a:p>
        </p:txBody>
      </p:sp>
      <p:sp>
        <p:nvSpPr>
          <p:cNvPr id="65" name="TextBox 64">
            <a:extLst>
              <a:ext uri="{FF2B5EF4-FFF2-40B4-BE49-F238E27FC236}">
                <a16:creationId xmlns:a16="http://schemas.microsoft.com/office/drawing/2014/main" id="{5EF0F952-E755-EB92-6A75-13BF1FF5D64F}"/>
              </a:ext>
            </a:extLst>
          </p:cNvPr>
          <p:cNvSpPr txBox="1"/>
          <p:nvPr/>
        </p:nvSpPr>
        <p:spPr>
          <a:xfrm>
            <a:off x="3352785" y="3768078"/>
            <a:ext cx="1161167" cy="215444"/>
          </a:xfrm>
          <a:prstGeom prst="rect">
            <a:avLst/>
          </a:prstGeom>
          <a:noFill/>
        </p:spPr>
        <p:txBody>
          <a:bodyPr wrap="square" rtlCol="0">
            <a:spAutoFit/>
          </a:bodyPr>
          <a:lstStyle/>
          <a:p>
            <a:r>
              <a:rPr lang="en-IN" sz="800" dirty="0">
                <a:solidFill>
                  <a:srgbClr val="C00000"/>
                </a:solidFill>
                <a:latin typeface="+mj-lt"/>
              </a:rPr>
              <a:t>Udalguri</a:t>
            </a:r>
          </a:p>
        </p:txBody>
      </p:sp>
      <p:sp>
        <p:nvSpPr>
          <p:cNvPr id="66" name="TextBox 65">
            <a:extLst>
              <a:ext uri="{FF2B5EF4-FFF2-40B4-BE49-F238E27FC236}">
                <a16:creationId xmlns:a16="http://schemas.microsoft.com/office/drawing/2014/main" id="{D3A77F25-DA1A-EC93-0FFA-FFF2AD35566B}"/>
              </a:ext>
            </a:extLst>
          </p:cNvPr>
          <p:cNvSpPr txBox="1"/>
          <p:nvPr/>
        </p:nvSpPr>
        <p:spPr>
          <a:xfrm>
            <a:off x="3848854" y="4365888"/>
            <a:ext cx="1161167" cy="215444"/>
          </a:xfrm>
          <a:prstGeom prst="rect">
            <a:avLst/>
          </a:prstGeom>
          <a:noFill/>
        </p:spPr>
        <p:txBody>
          <a:bodyPr wrap="square" rtlCol="0">
            <a:spAutoFit/>
          </a:bodyPr>
          <a:lstStyle/>
          <a:p>
            <a:r>
              <a:rPr lang="en-IN" sz="800" dirty="0">
                <a:solidFill>
                  <a:srgbClr val="C00000"/>
                </a:solidFill>
                <a:latin typeface="+mj-lt"/>
              </a:rPr>
              <a:t>Darrang</a:t>
            </a:r>
          </a:p>
        </p:txBody>
      </p:sp>
      <p:sp>
        <p:nvSpPr>
          <p:cNvPr id="67" name="TextBox 66">
            <a:extLst>
              <a:ext uri="{FF2B5EF4-FFF2-40B4-BE49-F238E27FC236}">
                <a16:creationId xmlns:a16="http://schemas.microsoft.com/office/drawing/2014/main" id="{0EA56A99-D0C9-3B02-B3D7-60DE060E448E}"/>
              </a:ext>
            </a:extLst>
          </p:cNvPr>
          <p:cNvSpPr txBox="1"/>
          <p:nvPr/>
        </p:nvSpPr>
        <p:spPr>
          <a:xfrm>
            <a:off x="2473935" y="4047417"/>
            <a:ext cx="1161167" cy="215444"/>
          </a:xfrm>
          <a:prstGeom prst="rect">
            <a:avLst/>
          </a:prstGeom>
          <a:noFill/>
        </p:spPr>
        <p:txBody>
          <a:bodyPr wrap="square" rtlCol="0">
            <a:spAutoFit/>
          </a:bodyPr>
          <a:lstStyle/>
          <a:p>
            <a:r>
              <a:rPr lang="en-IN" sz="800" dirty="0">
                <a:solidFill>
                  <a:srgbClr val="0099CC"/>
                </a:solidFill>
                <a:latin typeface="+mj-lt"/>
              </a:rPr>
              <a:t>Bongaigaon</a:t>
            </a:r>
          </a:p>
        </p:txBody>
      </p:sp>
      <p:sp>
        <p:nvSpPr>
          <p:cNvPr id="68" name="TextBox 67">
            <a:extLst>
              <a:ext uri="{FF2B5EF4-FFF2-40B4-BE49-F238E27FC236}">
                <a16:creationId xmlns:a16="http://schemas.microsoft.com/office/drawing/2014/main" id="{6C8197E1-A507-A30A-EF33-8A467E81E631}"/>
              </a:ext>
            </a:extLst>
          </p:cNvPr>
          <p:cNvSpPr txBox="1"/>
          <p:nvPr/>
        </p:nvSpPr>
        <p:spPr>
          <a:xfrm>
            <a:off x="7943569" y="4100606"/>
            <a:ext cx="1161167" cy="215444"/>
          </a:xfrm>
          <a:prstGeom prst="rect">
            <a:avLst/>
          </a:prstGeom>
          <a:noFill/>
        </p:spPr>
        <p:txBody>
          <a:bodyPr wrap="square" rtlCol="0">
            <a:spAutoFit/>
          </a:bodyPr>
          <a:lstStyle/>
          <a:p>
            <a:r>
              <a:rPr lang="en-IN" sz="800" dirty="0">
                <a:solidFill>
                  <a:srgbClr val="C00000"/>
                </a:solidFill>
                <a:latin typeface="+mj-lt"/>
              </a:rPr>
              <a:t>Barpeta</a:t>
            </a:r>
          </a:p>
        </p:txBody>
      </p:sp>
      <p:sp>
        <p:nvSpPr>
          <p:cNvPr id="69" name="TextBox 68">
            <a:extLst>
              <a:ext uri="{FF2B5EF4-FFF2-40B4-BE49-F238E27FC236}">
                <a16:creationId xmlns:a16="http://schemas.microsoft.com/office/drawing/2014/main" id="{12505527-FC61-E627-FA58-33E71982D86E}"/>
              </a:ext>
            </a:extLst>
          </p:cNvPr>
          <p:cNvSpPr txBox="1"/>
          <p:nvPr/>
        </p:nvSpPr>
        <p:spPr>
          <a:xfrm>
            <a:off x="9025564" y="4823581"/>
            <a:ext cx="1161167" cy="215444"/>
          </a:xfrm>
          <a:prstGeom prst="rect">
            <a:avLst/>
          </a:prstGeom>
          <a:noFill/>
        </p:spPr>
        <p:txBody>
          <a:bodyPr wrap="square" rtlCol="0">
            <a:spAutoFit/>
          </a:bodyPr>
          <a:lstStyle/>
          <a:p>
            <a:r>
              <a:rPr lang="en-IN" sz="800" dirty="0">
                <a:solidFill>
                  <a:srgbClr val="C00000"/>
                </a:solidFill>
                <a:latin typeface="+mj-lt"/>
              </a:rPr>
              <a:t>Gauhati</a:t>
            </a:r>
          </a:p>
        </p:txBody>
      </p:sp>
      <p:sp>
        <p:nvSpPr>
          <p:cNvPr id="70" name="TextBox 69">
            <a:extLst>
              <a:ext uri="{FF2B5EF4-FFF2-40B4-BE49-F238E27FC236}">
                <a16:creationId xmlns:a16="http://schemas.microsoft.com/office/drawing/2014/main" id="{E367393B-3D8D-30D2-2F1A-3ACF46EFCCB3}"/>
              </a:ext>
            </a:extLst>
          </p:cNvPr>
          <p:cNvSpPr txBox="1"/>
          <p:nvPr/>
        </p:nvSpPr>
        <p:spPr>
          <a:xfrm>
            <a:off x="9025563" y="3740223"/>
            <a:ext cx="1161167" cy="215444"/>
          </a:xfrm>
          <a:prstGeom prst="rect">
            <a:avLst/>
          </a:prstGeom>
          <a:noFill/>
        </p:spPr>
        <p:txBody>
          <a:bodyPr wrap="square" rtlCol="0">
            <a:spAutoFit/>
          </a:bodyPr>
          <a:lstStyle/>
          <a:p>
            <a:r>
              <a:rPr lang="en-IN" sz="800" dirty="0">
                <a:solidFill>
                  <a:srgbClr val="C00000"/>
                </a:solidFill>
                <a:latin typeface="+mj-lt"/>
              </a:rPr>
              <a:t>Mangaldoi</a:t>
            </a:r>
          </a:p>
        </p:txBody>
      </p:sp>
      <p:sp>
        <p:nvSpPr>
          <p:cNvPr id="71" name="TextBox 70">
            <a:extLst>
              <a:ext uri="{FF2B5EF4-FFF2-40B4-BE49-F238E27FC236}">
                <a16:creationId xmlns:a16="http://schemas.microsoft.com/office/drawing/2014/main" id="{D9EF5C3F-934D-5BDA-5616-3FB97B884138}"/>
              </a:ext>
            </a:extLst>
          </p:cNvPr>
          <p:cNvSpPr txBox="1"/>
          <p:nvPr/>
        </p:nvSpPr>
        <p:spPr>
          <a:xfrm>
            <a:off x="7081071" y="2867519"/>
            <a:ext cx="1161167" cy="215444"/>
          </a:xfrm>
          <a:prstGeom prst="rect">
            <a:avLst/>
          </a:prstGeom>
          <a:noFill/>
        </p:spPr>
        <p:txBody>
          <a:bodyPr wrap="square" rtlCol="0">
            <a:spAutoFit/>
          </a:bodyPr>
          <a:lstStyle/>
          <a:p>
            <a:r>
              <a:rPr lang="en-IN" sz="800" dirty="0">
                <a:solidFill>
                  <a:srgbClr val="0099CC"/>
                </a:solidFill>
                <a:latin typeface="+mj-lt"/>
              </a:rPr>
              <a:t>Sikkim</a:t>
            </a:r>
          </a:p>
        </p:txBody>
      </p:sp>
    </p:spTree>
    <p:extLst>
      <p:ext uri="{BB962C8B-B14F-4D97-AF65-F5344CB8AC3E}">
        <p14:creationId xmlns:p14="http://schemas.microsoft.com/office/powerpoint/2010/main" val="1482723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8F10E-0A54-D6A4-4800-081F51F23612}"/>
            </a:ext>
          </a:extLst>
        </p:cNvPr>
        <p:cNvGrpSpPr/>
        <p:nvPr/>
      </p:nvGrpSpPr>
      <p:grpSpPr>
        <a:xfrm>
          <a:off x="0" y="0"/>
          <a:ext cx="0" cy="0"/>
          <a:chOff x="0" y="0"/>
          <a:chExt cx="0" cy="0"/>
        </a:xfrm>
      </p:grpSpPr>
      <p:sp>
        <p:nvSpPr>
          <p:cNvPr id="35" name="Content Placeholder 11">
            <a:extLst>
              <a:ext uri="{FF2B5EF4-FFF2-40B4-BE49-F238E27FC236}">
                <a16:creationId xmlns:a16="http://schemas.microsoft.com/office/drawing/2014/main" id="{AE110AAA-1A62-2D98-7761-54CD4048DF1C}"/>
              </a:ext>
            </a:extLst>
          </p:cNvPr>
          <p:cNvSpPr>
            <a:spLocks noGrp="1"/>
          </p:cNvSpPr>
          <p:nvPr>
            <p:ph idx="1"/>
          </p:nvPr>
        </p:nvSpPr>
        <p:spPr>
          <a:xfrm>
            <a:off x="1168078" y="751821"/>
            <a:ext cx="4417793" cy="1033708"/>
          </a:xfrm>
        </p:spPr>
        <p:txBody>
          <a:bodyPr>
            <a:normAutofit/>
          </a:bodyPr>
          <a:lstStyle/>
          <a:p>
            <a:pPr algn="ctr"/>
            <a:r>
              <a:rPr lang="en-US" sz="2800" b="1" dirty="0">
                <a:solidFill>
                  <a:schemeClr val="tx1"/>
                </a:solidFill>
                <a:latin typeface="+mj-lt"/>
              </a:rPr>
              <a:t>Wasting and Overweight in Children</a:t>
            </a:r>
          </a:p>
        </p:txBody>
      </p:sp>
      <p:sp>
        <p:nvSpPr>
          <p:cNvPr id="5" name="Footer Placeholder 4">
            <a:extLst>
              <a:ext uri="{FF2B5EF4-FFF2-40B4-BE49-F238E27FC236}">
                <a16:creationId xmlns:a16="http://schemas.microsoft.com/office/drawing/2014/main" id="{9E17F084-0C04-2325-3B7C-F73D2C0169A1}"/>
              </a:ext>
            </a:extLst>
          </p:cNvPr>
          <p:cNvSpPr>
            <a:spLocks noGrp="1"/>
          </p:cNvSpPr>
          <p:nvPr>
            <p:ph type="ftr" sz="quarter" idx="11"/>
          </p:nvPr>
        </p:nvSpPr>
        <p:spPr>
          <a:xfrm>
            <a:off x="1089175" y="6459785"/>
            <a:ext cx="3757243" cy="365125"/>
          </a:xfrm>
        </p:spPr>
        <p:txBody>
          <a:bodyPr>
            <a:normAutofit/>
          </a:bodyPr>
          <a:lstStyle/>
          <a:p>
            <a:pPr algn="l">
              <a:spcAft>
                <a:spcPts val="600"/>
              </a:spcAft>
            </a:pPr>
            <a:r>
              <a:rPr lang="en-GB" dirty="0">
                <a:latin typeface="+mj-lt"/>
              </a:rPr>
              <a:t>One Nation, Two Maps: SDG Accountability in India</a:t>
            </a:r>
            <a:endParaRPr lang="en-IN" dirty="0">
              <a:latin typeface="+mj-lt"/>
            </a:endParaRPr>
          </a:p>
        </p:txBody>
      </p:sp>
      <p:sp>
        <p:nvSpPr>
          <p:cNvPr id="33" name="TextBox 32">
            <a:extLst>
              <a:ext uri="{FF2B5EF4-FFF2-40B4-BE49-F238E27FC236}">
                <a16:creationId xmlns:a16="http://schemas.microsoft.com/office/drawing/2014/main" id="{76854B63-A3D4-FC0E-1D9D-7B692B5C2387}"/>
              </a:ext>
            </a:extLst>
          </p:cNvPr>
          <p:cNvSpPr txBox="1"/>
          <p:nvPr/>
        </p:nvSpPr>
        <p:spPr>
          <a:xfrm>
            <a:off x="5482768" y="1088580"/>
            <a:ext cx="5230771" cy="553998"/>
          </a:xfrm>
          <a:prstGeom prst="rect">
            <a:avLst/>
          </a:prstGeom>
          <a:noFill/>
        </p:spPr>
        <p:txBody>
          <a:bodyPr wrap="square" rtlCol="0">
            <a:spAutoFit/>
          </a:bodyPr>
          <a:lstStyle/>
          <a:p>
            <a:pPr marL="228600" indent="-228600">
              <a:buFont typeface="Wingdings" panose="05000000000000000000" pitchFamily="2" charset="2"/>
              <a:buChar char="q"/>
            </a:pPr>
            <a:r>
              <a:rPr lang="en-IN" sz="1000" dirty="0"/>
              <a:t>Chikkodi constituency can find insights from the on-target progress of Belgaum region to minimise wasting in children.</a:t>
            </a:r>
          </a:p>
          <a:p>
            <a:pPr marL="228600" indent="-228600">
              <a:buFont typeface="Wingdings" panose="05000000000000000000" pitchFamily="2" charset="2"/>
              <a:buChar char="q"/>
            </a:pPr>
            <a:r>
              <a:rPr lang="en-IN" sz="1000" dirty="0"/>
              <a:t>Southern region of Haveri and Northen region of Bagalkot still need policy tweaks.</a:t>
            </a:r>
          </a:p>
        </p:txBody>
      </p:sp>
      <p:pic>
        <p:nvPicPr>
          <p:cNvPr id="11" name="Picture 10" descr="SDG2: Zero Hunger - KISS Deemed to be University">
            <a:extLst>
              <a:ext uri="{FF2B5EF4-FFF2-40B4-BE49-F238E27FC236}">
                <a16:creationId xmlns:a16="http://schemas.microsoft.com/office/drawing/2014/main" id="{CDD3EFD0-2055-188D-E6BE-B30F8F6CB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3539" y="624872"/>
            <a:ext cx="997887" cy="9978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30D02423-C48A-5F5E-F190-34CAF94DF189}"/>
              </a:ext>
            </a:extLst>
          </p:cNvPr>
          <p:cNvSpPr>
            <a:spLocks noGrp="1"/>
          </p:cNvSpPr>
          <p:nvPr>
            <p:ph type="sldNum" sz="quarter" idx="12"/>
          </p:nvPr>
        </p:nvSpPr>
        <p:spPr/>
        <p:txBody>
          <a:bodyPr/>
          <a:lstStyle/>
          <a:p>
            <a:fld id="{6EBA8149-75C9-4114-A48F-B4823580152A}" type="slidenum">
              <a:rPr lang="en-IN" smtClean="0">
                <a:latin typeface="+mj-lt"/>
              </a:rPr>
              <a:t>9</a:t>
            </a:fld>
            <a:endParaRPr lang="en-IN" dirty="0">
              <a:latin typeface="+mj-lt"/>
            </a:endParaRPr>
          </a:p>
        </p:txBody>
      </p:sp>
      <p:pic>
        <p:nvPicPr>
          <p:cNvPr id="2" name="Picture 1">
            <a:extLst>
              <a:ext uri="{FF2B5EF4-FFF2-40B4-BE49-F238E27FC236}">
                <a16:creationId xmlns:a16="http://schemas.microsoft.com/office/drawing/2014/main" id="{B4647004-3B15-32CC-DA63-BF30D7600C57}"/>
              </a:ext>
            </a:extLst>
          </p:cNvPr>
          <p:cNvPicPr>
            <a:picLocks noChangeAspect="1"/>
          </p:cNvPicPr>
          <p:nvPr/>
        </p:nvPicPr>
        <p:blipFill>
          <a:blip r:embed="rId4"/>
          <a:stretch>
            <a:fillRect/>
          </a:stretch>
        </p:blipFill>
        <p:spPr>
          <a:xfrm>
            <a:off x="590836" y="748827"/>
            <a:ext cx="687494" cy="873932"/>
          </a:xfrm>
          <a:prstGeom prst="rect">
            <a:avLst/>
          </a:prstGeom>
          <a:ln>
            <a:solidFill>
              <a:schemeClr val="tx1"/>
            </a:solidFill>
          </a:ln>
        </p:spPr>
      </p:pic>
      <p:pic>
        <p:nvPicPr>
          <p:cNvPr id="4" name="Picture 3">
            <a:extLst>
              <a:ext uri="{FF2B5EF4-FFF2-40B4-BE49-F238E27FC236}">
                <a16:creationId xmlns:a16="http://schemas.microsoft.com/office/drawing/2014/main" id="{848531DA-5B45-4927-D616-5C9D592FD7C1}"/>
              </a:ext>
            </a:extLst>
          </p:cNvPr>
          <p:cNvPicPr>
            <a:picLocks noChangeAspect="1"/>
          </p:cNvPicPr>
          <p:nvPr/>
        </p:nvPicPr>
        <p:blipFill>
          <a:blip r:embed="rId5"/>
          <a:stretch>
            <a:fillRect/>
          </a:stretch>
        </p:blipFill>
        <p:spPr>
          <a:xfrm>
            <a:off x="590836" y="1940883"/>
            <a:ext cx="5505164" cy="4041162"/>
          </a:xfrm>
          <a:prstGeom prst="rect">
            <a:avLst/>
          </a:prstGeom>
          <a:ln>
            <a:solidFill>
              <a:schemeClr val="tx1"/>
            </a:solidFill>
          </a:ln>
        </p:spPr>
      </p:pic>
      <p:pic>
        <p:nvPicPr>
          <p:cNvPr id="9" name="Picture 8">
            <a:extLst>
              <a:ext uri="{FF2B5EF4-FFF2-40B4-BE49-F238E27FC236}">
                <a16:creationId xmlns:a16="http://schemas.microsoft.com/office/drawing/2014/main" id="{21F42193-E5EA-C772-5270-25C93B00C4F9}"/>
              </a:ext>
            </a:extLst>
          </p:cNvPr>
          <p:cNvPicPr>
            <a:picLocks noChangeAspect="1"/>
          </p:cNvPicPr>
          <p:nvPr/>
        </p:nvPicPr>
        <p:blipFill>
          <a:blip r:embed="rId6"/>
          <a:stretch>
            <a:fillRect/>
          </a:stretch>
        </p:blipFill>
        <p:spPr>
          <a:xfrm>
            <a:off x="6123754" y="1940884"/>
            <a:ext cx="5594988" cy="4041162"/>
          </a:xfrm>
          <a:prstGeom prst="rect">
            <a:avLst/>
          </a:prstGeom>
          <a:ln>
            <a:solidFill>
              <a:schemeClr val="tx1"/>
            </a:solidFill>
          </a:ln>
        </p:spPr>
      </p:pic>
      <p:sp>
        <p:nvSpPr>
          <p:cNvPr id="27" name="Rectangle 26">
            <a:extLst>
              <a:ext uri="{FF2B5EF4-FFF2-40B4-BE49-F238E27FC236}">
                <a16:creationId xmlns:a16="http://schemas.microsoft.com/office/drawing/2014/main" id="{19166934-958E-B62F-82D8-78BC8CC456B0}"/>
              </a:ext>
            </a:extLst>
          </p:cNvPr>
          <p:cNvSpPr/>
          <p:nvPr/>
        </p:nvSpPr>
        <p:spPr>
          <a:xfrm>
            <a:off x="4272830" y="1940883"/>
            <a:ext cx="1823170" cy="4578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Administrative Lens</a:t>
            </a:r>
          </a:p>
        </p:txBody>
      </p:sp>
      <p:sp>
        <p:nvSpPr>
          <p:cNvPr id="30" name="Rectangle 29">
            <a:extLst>
              <a:ext uri="{FF2B5EF4-FFF2-40B4-BE49-F238E27FC236}">
                <a16:creationId xmlns:a16="http://schemas.microsoft.com/office/drawing/2014/main" id="{F547CBE9-09BD-22DB-38E8-A3B361E2700F}"/>
              </a:ext>
            </a:extLst>
          </p:cNvPr>
          <p:cNvSpPr/>
          <p:nvPr/>
        </p:nvSpPr>
        <p:spPr>
          <a:xfrm>
            <a:off x="5202786" y="2931121"/>
            <a:ext cx="766169" cy="3698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1D50A6F2-3324-A4E8-C711-B3BCD92C5051}"/>
              </a:ext>
            </a:extLst>
          </p:cNvPr>
          <p:cNvSpPr/>
          <p:nvPr/>
        </p:nvSpPr>
        <p:spPr>
          <a:xfrm>
            <a:off x="10875702" y="2850933"/>
            <a:ext cx="836361" cy="4832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ECCB93DF-90A5-73D2-A196-01CACF1F2C96}"/>
              </a:ext>
            </a:extLst>
          </p:cNvPr>
          <p:cNvSpPr/>
          <p:nvPr/>
        </p:nvSpPr>
        <p:spPr>
          <a:xfrm>
            <a:off x="9900458" y="1975524"/>
            <a:ext cx="1811605" cy="38857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latin typeface="+mj-lt"/>
                <a:ea typeface="Cambria Math" panose="02040503050406030204" pitchFamily="18" charset="0"/>
              </a:rPr>
              <a:t>Political Lens</a:t>
            </a:r>
          </a:p>
        </p:txBody>
      </p:sp>
      <p:sp>
        <p:nvSpPr>
          <p:cNvPr id="12" name="TextBox 11">
            <a:extLst>
              <a:ext uri="{FF2B5EF4-FFF2-40B4-BE49-F238E27FC236}">
                <a16:creationId xmlns:a16="http://schemas.microsoft.com/office/drawing/2014/main" id="{9050FEB7-F000-A0B2-4D80-39B766D2371B}"/>
              </a:ext>
            </a:extLst>
          </p:cNvPr>
          <p:cNvSpPr txBox="1"/>
          <p:nvPr/>
        </p:nvSpPr>
        <p:spPr>
          <a:xfrm>
            <a:off x="881534" y="3085505"/>
            <a:ext cx="1161167" cy="215444"/>
          </a:xfrm>
          <a:prstGeom prst="rect">
            <a:avLst/>
          </a:prstGeom>
          <a:noFill/>
        </p:spPr>
        <p:txBody>
          <a:bodyPr wrap="square" rtlCol="0">
            <a:spAutoFit/>
          </a:bodyPr>
          <a:lstStyle/>
          <a:p>
            <a:r>
              <a:rPr lang="en-IN" sz="800" dirty="0">
                <a:solidFill>
                  <a:srgbClr val="C00000"/>
                </a:solidFill>
                <a:latin typeface="+mj-lt"/>
              </a:rPr>
              <a:t>Belgaum</a:t>
            </a:r>
          </a:p>
        </p:txBody>
      </p:sp>
      <p:sp>
        <p:nvSpPr>
          <p:cNvPr id="14" name="TextBox 13">
            <a:extLst>
              <a:ext uri="{FF2B5EF4-FFF2-40B4-BE49-F238E27FC236}">
                <a16:creationId xmlns:a16="http://schemas.microsoft.com/office/drawing/2014/main" id="{D4667014-5389-66B8-23B9-F865562822DF}"/>
              </a:ext>
            </a:extLst>
          </p:cNvPr>
          <p:cNvSpPr txBox="1"/>
          <p:nvPr/>
        </p:nvSpPr>
        <p:spPr>
          <a:xfrm>
            <a:off x="6631281" y="3779555"/>
            <a:ext cx="1161167" cy="215444"/>
          </a:xfrm>
          <a:prstGeom prst="rect">
            <a:avLst/>
          </a:prstGeom>
          <a:noFill/>
        </p:spPr>
        <p:txBody>
          <a:bodyPr wrap="square" rtlCol="0">
            <a:spAutoFit/>
          </a:bodyPr>
          <a:lstStyle/>
          <a:p>
            <a:r>
              <a:rPr lang="en-IN" sz="800" dirty="0">
                <a:solidFill>
                  <a:srgbClr val="0099CC"/>
                </a:solidFill>
                <a:latin typeface="+mj-lt"/>
              </a:rPr>
              <a:t>Belgaum</a:t>
            </a:r>
          </a:p>
        </p:txBody>
      </p:sp>
      <p:sp>
        <p:nvSpPr>
          <p:cNvPr id="15" name="TextBox 14">
            <a:extLst>
              <a:ext uri="{FF2B5EF4-FFF2-40B4-BE49-F238E27FC236}">
                <a16:creationId xmlns:a16="http://schemas.microsoft.com/office/drawing/2014/main" id="{01ADB7F3-8E03-C875-1F77-B0979D1D274D}"/>
              </a:ext>
            </a:extLst>
          </p:cNvPr>
          <p:cNvSpPr txBox="1"/>
          <p:nvPr/>
        </p:nvSpPr>
        <p:spPr>
          <a:xfrm>
            <a:off x="6405463" y="2380523"/>
            <a:ext cx="1161167" cy="215444"/>
          </a:xfrm>
          <a:prstGeom prst="rect">
            <a:avLst/>
          </a:prstGeom>
          <a:noFill/>
        </p:spPr>
        <p:txBody>
          <a:bodyPr wrap="square" rtlCol="0">
            <a:spAutoFit/>
          </a:bodyPr>
          <a:lstStyle/>
          <a:p>
            <a:r>
              <a:rPr lang="en-IN" sz="800" dirty="0">
                <a:solidFill>
                  <a:srgbClr val="C00000"/>
                </a:solidFill>
                <a:latin typeface="+mj-lt"/>
              </a:rPr>
              <a:t>Chikkodi</a:t>
            </a:r>
          </a:p>
        </p:txBody>
      </p:sp>
      <p:sp>
        <p:nvSpPr>
          <p:cNvPr id="16" name="TextBox 15">
            <a:extLst>
              <a:ext uri="{FF2B5EF4-FFF2-40B4-BE49-F238E27FC236}">
                <a16:creationId xmlns:a16="http://schemas.microsoft.com/office/drawing/2014/main" id="{7B313FB6-5BC9-7F13-2BCE-9B43CF96450A}"/>
              </a:ext>
            </a:extLst>
          </p:cNvPr>
          <p:cNvSpPr txBox="1"/>
          <p:nvPr/>
        </p:nvSpPr>
        <p:spPr>
          <a:xfrm>
            <a:off x="6894628" y="4365016"/>
            <a:ext cx="1161167" cy="215444"/>
          </a:xfrm>
          <a:prstGeom prst="rect">
            <a:avLst/>
          </a:prstGeom>
          <a:noFill/>
        </p:spPr>
        <p:txBody>
          <a:bodyPr wrap="square" rtlCol="0">
            <a:spAutoFit/>
          </a:bodyPr>
          <a:lstStyle/>
          <a:p>
            <a:r>
              <a:rPr lang="en-IN" sz="800" dirty="0">
                <a:solidFill>
                  <a:srgbClr val="0099CC"/>
                </a:solidFill>
                <a:latin typeface="+mj-lt"/>
              </a:rPr>
              <a:t>Dharwad</a:t>
            </a:r>
          </a:p>
        </p:txBody>
      </p:sp>
      <p:sp>
        <p:nvSpPr>
          <p:cNvPr id="17" name="TextBox 16">
            <a:extLst>
              <a:ext uri="{FF2B5EF4-FFF2-40B4-BE49-F238E27FC236}">
                <a16:creationId xmlns:a16="http://schemas.microsoft.com/office/drawing/2014/main" id="{8CEA0139-FD40-5D9D-43DE-E950DFD5BDBF}"/>
              </a:ext>
            </a:extLst>
          </p:cNvPr>
          <p:cNvSpPr txBox="1"/>
          <p:nvPr/>
        </p:nvSpPr>
        <p:spPr>
          <a:xfrm>
            <a:off x="1399694" y="4412146"/>
            <a:ext cx="1161167" cy="215444"/>
          </a:xfrm>
          <a:prstGeom prst="rect">
            <a:avLst/>
          </a:prstGeom>
          <a:noFill/>
        </p:spPr>
        <p:txBody>
          <a:bodyPr wrap="square" rtlCol="0">
            <a:spAutoFit/>
          </a:bodyPr>
          <a:lstStyle/>
          <a:p>
            <a:r>
              <a:rPr lang="en-IN" sz="800" dirty="0">
                <a:solidFill>
                  <a:srgbClr val="0099CC"/>
                </a:solidFill>
                <a:latin typeface="+mj-lt"/>
              </a:rPr>
              <a:t>Dharwad</a:t>
            </a:r>
          </a:p>
        </p:txBody>
      </p:sp>
      <p:sp>
        <p:nvSpPr>
          <p:cNvPr id="18" name="TextBox 17">
            <a:extLst>
              <a:ext uri="{FF2B5EF4-FFF2-40B4-BE49-F238E27FC236}">
                <a16:creationId xmlns:a16="http://schemas.microsoft.com/office/drawing/2014/main" id="{2C1A42BC-6A1B-0520-9BF7-89EC6F0AA661}"/>
              </a:ext>
            </a:extLst>
          </p:cNvPr>
          <p:cNvSpPr txBox="1"/>
          <p:nvPr/>
        </p:nvSpPr>
        <p:spPr>
          <a:xfrm>
            <a:off x="8739291" y="5189882"/>
            <a:ext cx="1161167" cy="215444"/>
          </a:xfrm>
          <a:prstGeom prst="rect">
            <a:avLst/>
          </a:prstGeom>
          <a:noFill/>
        </p:spPr>
        <p:txBody>
          <a:bodyPr wrap="square" rtlCol="0">
            <a:spAutoFit/>
          </a:bodyPr>
          <a:lstStyle/>
          <a:p>
            <a:r>
              <a:rPr lang="en-IN" sz="800" dirty="0">
                <a:solidFill>
                  <a:srgbClr val="0099CC"/>
                </a:solidFill>
                <a:latin typeface="+mj-lt"/>
              </a:rPr>
              <a:t>Haveri</a:t>
            </a:r>
          </a:p>
        </p:txBody>
      </p:sp>
      <p:sp>
        <p:nvSpPr>
          <p:cNvPr id="19" name="TextBox 18">
            <a:extLst>
              <a:ext uri="{FF2B5EF4-FFF2-40B4-BE49-F238E27FC236}">
                <a16:creationId xmlns:a16="http://schemas.microsoft.com/office/drawing/2014/main" id="{6F073957-09FF-68EF-EBCC-186125372F87}"/>
              </a:ext>
            </a:extLst>
          </p:cNvPr>
          <p:cNvSpPr txBox="1"/>
          <p:nvPr/>
        </p:nvSpPr>
        <p:spPr>
          <a:xfrm>
            <a:off x="8548456" y="2743211"/>
            <a:ext cx="1161167" cy="215444"/>
          </a:xfrm>
          <a:prstGeom prst="rect">
            <a:avLst/>
          </a:prstGeom>
          <a:noFill/>
        </p:spPr>
        <p:txBody>
          <a:bodyPr wrap="square" rtlCol="0">
            <a:spAutoFit/>
          </a:bodyPr>
          <a:lstStyle/>
          <a:p>
            <a:r>
              <a:rPr lang="en-IN" sz="800" dirty="0">
                <a:solidFill>
                  <a:srgbClr val="0099CC"/>
                </a:solidFill>
                <a:latin typeface="+mj-lt"/>
              </a:rPr>
              <a:t>Bagalkot</a:t>
            </a:r>
          </a:p>
        </p:txBody>
      </p:sp>
      <p:sp>
        <p:nvSpPr>
          <p:cNvPr id="20" name="TextBox 19">
            <a:extLst>
              <a:ext uri="{FF2B5EF4-FFF2-40B4-BE49-F238E27FC236}">
                <a16:creationId xmlns:a16="http://schemas.microsoft.com/office/drawing/2014/main" id="{90CE46FA-086C-0A31-F806-E2FE2DD3B8D1}"/>
              </a:ext>
            </a:extLst>
          </p:cNvPr>
          <p:cNvSpPr txBox="1"/>
          <p:nvPr/>
        </p:nvSpPr>
        <p:spPr>
          <a:xfrm>
            <a:off x="3287015" y="2768760"/>
            <a:ext cx="1161167" cy="215444"/>
          </a:xfrm>
          <a:prstGeom prst="rect">
            <a:avLst/>
          </a:prstGeom>
          <a:noFill/>
        </p:spPr>
        <p:txBody>
          <a:bodyPr wrap="square" rtlCol="0">
            <a:spAutoFit/>
          </a:bodyPr>
          <a:lstStyle/>
          <a:p>
            <a:r>
              <a:rPr lang="en-IN" sz="800" dirty="0">
                <a:solidFill>
                  <a:srgbClr val="C00000"/>
                </a:solidFill>
                <a:latin typeface="+mj-lt"/>
              </a:rPr>
              <a:t>Bagalkot</a:t>
            </a:r>
          </a:p>
        </p:txBody>
      </p:sp>
      <p:sp>
        <p:nvSpPr>
          <p:cNvPr id="21" name="TextBox 20">
            <a:extLst>
              <a:ext uri="{FF2B5EF4-FFF2-40B4-BE49-F238E27FC236}">
                <a16:creationId xmlns:a16="http://schemas.microsoft.com/office/drawing/2014/main" id="{375ABBC5-1D77-D263-E302-F3208CF49405}"/>
              </a:ext>
            </a:extLst>
          </p:cNvPr>
          <p:cNvSpPr txBox="1"/>
          <p:nvPr/>
        </p:nvSpPr>
        <p:spPr>
          <a:xfrm>
            <a:off x="3217455" y="5271748"/>
            <a:ext cx="1161167" cy="215444"/>
          </a:xfrm>
          <a:prstGeom prst="rect">
            <a:avLst/>
          </a:prstGeom>
          <a:noFill/>
        </p:spPr>
        <p:txBody>
          <a:bodyPr wrap="square" rtlCol="0">
            <a:spAutoFit/>
          </a:bodyPr>
          <a:lstStyle/>
          <a:p>
            <a:r>
              <a:rPr lang="en-IN" sz="800" dirty="0">
                <a:solidFill>
                  <a:srgbClr val="C00000"/>
                </a:solidFill>
                <a:latin typeface="+mj-lt"/>
              </a:rPr>
              <a:t>Haveri</a:t>
            </a:r>
          </a:p>
        </p:txBody>
      </p:sp>
      <p:sp>
        <p:nvSpPr>
          <p:cNvPr id="22" name="TextBox 21">
            <a:extLst>
              <a:ext uri="{FF2B5EF4-FFF2-40B4-BE49-F238E27FC236}">
                <a16:creationId xmlns:a16="http://schemas.microsoft.com/office/drawing/2014/main" id="{4EA9243E-6B7D-721F-668C-1B4EB70CFB72}"/>
              </a:ext>
            </a:extLst>
          </p:cNvPr>
          <p:cNvSpPr txBox="1"/>
          <p:nvPr/>
        </p:nvSpPr>
        <p:spPr>
          <a:xfrm>
            <a:off x="3287014" y="4082671"/>
            <a:ext cx="1161167" cy="215444"/>
          </a:xfrm>
          <a:prstGeom prst="rect">
            <a:avLst/>
          </a:prstGeom>
          <a:noFill/>
        </p:spPr>
        <p:txBody>
          <a:bodyPr wrap="square" rtlCol="0">
            <a:spAutoFit/>
          </a:bodyPr>
          <a:lstStyle/>
          <a:p>
            <a:r>
              <a:rPr lang="en-IN" sz="800" dirty="0">
                <a:solidFill>
                  <a:srgbClr val="0099CC"/>
                </a:solidFill>
                <a:latin typeface="+mj-lt"/>
              </a:rPr>
              <a:t>Gadag</a:t>
            </a:r>
          </a:p>
        </p:txBody>
      </p:sp>
    </p:spTree>
    <p:extLst>
      <p:ext uri="{BB962C8B-B14F-4D97-AF65-F5344CB8AC3E}">
        <p14:creationId xmlns:p14="http://schemas.microsoft.com/office/powerpoint/2010/main" val="66657124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4481</TotalTime>
  <Words>2331</Words>
  <Application>Microsoft Office PowerPoint</Application>
  <PresentationFormat>Widescreen</PresentationFormat>
  <Paragraphs>378</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AdvTTae869a4c</vt:lpstr>
      <vt:lpstr>Aptos</vt:lpstr>
      <vt:lpstr>Arial</vt:lpstr>
      <vt:lpstr>Calibri</vt:lpstr>
      <vt:lpstr>Cambria Math</vt:lpstr>
      <vt:lpstr>Source Sans Pro</vt:lpstr>
      <vt:lpstr>Wingdings</vt:lpstr>
      <vt:lpstr>Retrospect</vt:lpstr>
      <vt:lpstr>One Nation, Two Maps  SDG Accountability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Budha Sree M</dc:creator>
  <cp:lastModifiedBy>Budha Sree M</cp:lastModifiedBy>
  <cp:revision>867</cp:revision>
  <dcterms:created xsi:type="dcterms:W3CDTF">2025-04-04T16:39:23Z</dcterms:created>
  <dcterms:modified xsi:type="dcterms:W3CDTF">2025-04-08T06:29:52Z</dcterms:modified>
</cp:coreProperties>
</file>